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slides/slide76.xml" ContentType="application/vnd.openxmlformats-officedocument.presentationml.slide+xml"/>
  <Override PartName="/ppt/slides/slide94.xml" ContentType="application/vnd.openxmlformats-officedocument.presentationml.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s/slide83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slides/slide72.xml" ContentType="application/vnd.openxmlformats-officedocument.presentationml.slide+xml"/>
  <Override PartName="/ppt/slides/slide90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slides/slide32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s/slide79.xml" ContentType="application/vnd.openxmlformats-officedocument.presentationml.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slides/slide68.xml" ContentType="application/vnd.openxmlformats-officedocument.presentationml.slide+xml"/>
  <Override PartName="/ppt/slides/slide77.xml" ContentType="application/vnd.openxmlformats-officedocument.presentationml.slide+xml"/>
  <Override PartName="/ppt/slides/slide88.xml" ContentType="application/vnd.openxmlformats-officedocument.presentationml.slide+xml"/>
  <Override PartName="/ppt/slides/slide9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s/slide66.xml" ContentType="application/vnd.openxmlformats-officedocument.presentationml.slide+xml"/>
  <Override PartName="/ppt/slides/slide75.xml" ContentType="application/vnd.openxmlformats-officedocument.presentationml.slide+xml"/>
  <Override PartName="/ppt/slides/slide86.xml" ContentType="application/vnd.openxmlformats-officedocument.presentationml.slide+xml"/>
  <Override PartName="/ppt/slides/slide95.xml" ContentType="application/vnd.openxmlformats-officedocument.presentationml.slide+xml"/>
  <Override PartName="/ppt/slideLayouts/slideLayout7.xml" ContentType="application/vnd.openxmlformats-officedocument.presentationml.slideLayout+xml"/>
  <Default Extension="bin" ContentType="application/vnd.openxmlformats-officedocument.oleObject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slides/slide64.xml" ContentType="application/vnd.openxmlformats-officedocument.presentationml.slide+xml"/>
  <Override PartName="/ppt/slides/slide73.xml" ContentType="application/vnd.openxmlformats-officedocument.presentationml.slide+xml"/>
  <Override PartName="/ppt/slides/slide84.xml" ContentType="application/vnd.openxmlformats-officedocument.presentationml.slide+xml"/>
  <Override PartName="/ppt/slides/slide9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s/slide62.xml" ContentType="application/vnd.openxmlformats-officedocument.presentationml.slide+xml"/>
  <Override PartName="/ppt/slides/slide71.xml" ContentType="application/vnd.openxmlformats-officedocument.presentationml.slide+xml"/>
  <Override PartName="/ppt/slides/slide80.xml" ContentType="application/vnd.openxmlformats-officedocument.presentationml.slide+xml"/>
  <Override PartName="/ppt/slides/slide82.xml" ContentType="application/vnd.openxmlformats-officedocument.presentationml.slide+xml"/>
  <Override PartName="/ppt/slides/slide9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89.xml" ContentType="application/vnd.openxmlformats-officedocument.presentationml.slide+xml"/>
  <Override PartName="/ppt/slides/slide98.xml" ContentType="application/vnd.openxmlformats-officedocument.presentationml.slide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slides/slide69.xml" ContentType="application/vnd.openxmlformats-officedocument.presentationml.slide+xml"/>
  <Override PartName="/ppt/slides/slide78.xml" ContentType="application/vnd.openxmlformats-officedocument.presentationml.slide+xml"/>
  <Override PartName="/ppt/slides/slide87.xml" ContentType="application/vnd.openxmlformats-officedocument.presentationml.slide+xml"/>
  <Override PartName="/ppt/slides/slide96.xml" ContentType="application/vnd.openxmlformats-officedocument.presentationml.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slides/slide85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s/slide74.xml" ContentType="application/vnd.openxmlformats-officedocument.presentationml.slide+xml"/>
  <Override PartName="/ppt/slides/slide92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slides/slide81.xml" ContentType="application/vnd.openxmlformats-officedocument.presentationml.slide+xml"/>
  <Default Extension="wmf" ContentType="image/x-wmf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slides/slide70.xml" ContentType="application/vnd.openxmlformats-officedocument.presentationml.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8" r:id="rId3"/>
    <p:sldId id="323" r:id="rId4"/>
    <p:sldId id="324" r:id="rId5"/>
    <p:sldId id="262" r:id="rId6"/>
    <p:sldId id="288" r:id="rId7"/>
    <p:sldId id="259" r:id="rId8"/>
    <p:sldId id="260" r:id="rId9"/>
    <p:sldId id="261" r:id="rId10"/>
    <p:sldId id="291" r:id="rId11"/>
    <p:sldId id="263" r:id="rId12"/>
    <p:sldId id="358" r:id="rId13"/>
    <p:sldId id="357" r:id="rId14"/>
    <p:sldId id="356" r:id="rId15"/>
    <p:sldId id="352" r:id="rId16"/>
    <p:sldId id="353" r:id="rId17"/>
    <p:sldId id="267" r:id="rId18"/>
    <p:sldId id="355" r:id="rId19"/>
    <p:sldId id="265" r:id="rId20"/>
    <p:sldId id="266" r:id="rId21"/>
    <p:sldId id="336" r:id="rId22"/>
    <p:sldId id="292" r:id="rId23"/>
    <p:sldId id="293" r:id="rId24"/>
    <p:sldId id="322" r:id="rId25"/>
    <p:sldId id="337" r:id="rId26"/>
    <p:sldId id="300" r:id="rId27"/>
    <p:sldId id="294" r:id="rId28"/>
    <p:sldId id="269" r:id="rId29"/>
    <p:sldId id="273" r:id="rId30"/>
    <p:sldId id="286" r:id="rId31"/>
    <p:sldId id="268" r:id="rId32"/>
    <p:sldId id="272" r:id="rId33"/>
    <p:sldId id="270" r:id="rId34"/>
    <p:sldId id="276" r:id="rId35"/>
    <p:sldId id="338" r:id="rId36"/>
    <p:sldId id="277" r:id="rId37"/>
    <p:sldId id="278" r:id="rId38"/>
    <p:sldId id="271" r:id="rId39"/>
    <p:sldId id="279" r:id="rId40"/>
    <p:sldId id="280" r:id="rId41"/>
    <p:sldId id="281" r:id="rId42"/>
    <p:sldId id="274" r:id="rId43"/>
    <p:sldId id="275" r:id="rId44"/>
    <p:sldId id="351" r:id="rId45"/>
    <p:sldId id="282" r:id="rId46"/>
    <p:sldId id="283" r:id="rId47"/>
    <p:sldId id="284" r:id="rId48"/>
    <p:sldId id="287" r:id="rId49"/>
    <p:sldId id="325" r:id="rId50"/>
    <p:sldId id="296" r:id="rId51"/>
    <p:sldId id="339" r:id="rId52"/>
    <p:sldId id="285" r:id="rId53"/>
    <p:sldId id="297" r:id="rId54"/>
    <p:sldId id="340" r:id="rId55"/>
    <p:sldId id="331" r:id="rId56"/>
    <p:sldId id="316" r:id="rId57"/>
    <p:sldId id="298" r:id="rId58"/>
    <p:sldId id="290" r:id="rId59"/>
    <p:sldId id="289" r:id="rId60"/>
    <p:sldId id="301" r:id="rId61"/>
    <p:sldId id="299" r:id="rId62"/>
    <p:sldId id="303" r:id="rId63"/>
    <p:sldId id="302" r:id="rId64"/>
    <p:sldId id="330" r:id="rId65"/>
    <p:sldId id="350" r:id="rId66"/>
    <p:sldId id="320" r:id="rId67"/>
    <p:sldId id="328" r:id="rId68"/>
    <p:sldId id="333" r:id="rId69"/>
    <p:sldId id="318" r:id="rId70"/>
    <p:sldId id="319" r:id="rId71"/>
    <p:sldId id="341" r:id="rId72"/>
    <p:sldId id="326" r:id="rId73"/>
    <p:sldId id="327" r:id="rId74"/>
    <p:sldId id="342" r:id="rId75"/>
    <p:sldId id="335" r:id="rId76"/>
    <p:sldId id="307" r:id="rId77"/>
    <p:sldId id="309" r:id="rId78"/>
    <p:sldId id="304" r:id="rId79"/>
    <p:sldId id="305" r:id="rId80"/>
    <p:sldId id="308" r:id="rId81"/>
    <p:sldId id="306" r:id="rId82"/>
    <p:sldId id="343" r:id="rId83"/>
    <p:sldId id="313" r:id="rId84"/>
    <p:sldId id="314" r:id="rId85"/>
    <p:sldId id="344" r:id="rId86"/>
    <p:sldId id="321" r:id="rId87"/>
    <p:sldId id="310" r:id="rId88"/>
    <p:sldId id="311" r:id="rId89"/>
    <p:sldId id="332" r:id="rId90"/>
    <p:sldId id="360" r:id="rId91"/>
    <p:sldId id="349" r:id="rId92"/>
    <p:sldId id="345" r:id="rId93"/>
    <p:sldId id="346" r:id="rId94"/>
    <p:sldId id="334" r:id="rId95"/>
    <p:sldId id="315" r:id="rId96"/>
    <p:sldId id="347" r:id="rId97"/>
    <p:sldId id="348" r:id="rId98"/>
    <p:sldId id="361" r:id="rId9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579" autoAdjust="0"/>
  </p:normalViewPr>
  <p:slideViewPr>
    <p:cSldViewPr>
      <p:cViewPr>
        <p:scale>
          <a:sx n="70" d="100"/>
          <a:sy n="70" d="100"/>
        </p:scale>
        <p:origin x="-130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556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102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0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5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38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2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5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51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7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3.wmf"/></Relationships>
</file>

<file path=ppt/drawings/_rels/vmlDrawing10.vml.rels><?xml version="1.0" encoding="UTF-8" standalone="yes"?>
<Relationships xmlns="http://schemas.openxmlformats.org/package/2006/relationships"><Relationship Id="rId2" Type="http://schemas.openxmlformats.org/officeDocument/2006/relationships/image" Target="../media/image157.wmf"/><Relationship Id="rId1" Type="http://schemas.openxmlformats.org/officeDocument/2006/relationships/image" Target="../media/image156.w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9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10/15/2024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10/15/2024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8.jpeg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7" Type="http://schemas.openxmlformats.org/officeDocument/2006/relationships/image" Target="../media/image34.jpeg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41.jpeg"/><Relationship Id="rId5" Type="http://schemas.openxmlformats.org/officeDocument/2006/relationships/image" Target="../media/image40.jpeg"/><Relationship Id="rId4" Type="http://schemas.openxmlformats.org/officeDocument/2006/relationships/image" Target="../media/image39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5.vml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.bin"/><Relationship Id="rId3" Type="http://schemas.openxmlformats.org/officeDocument/2006/relationships/image" Target="../media/image46.jpeg"/><Relationship Id="rId7" Type="http://schemas.openxmlformats.org/officeDocument/2006/relationships/image" Target="../media/image50.jpeg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49.jpeg"/><Relationship Id="rId5" Type="http://schemas.openxmlformats.org/officeDocument/2006/relationships/image" Target="../media/image48.jpeg"/><Relationship Id="rId4" Type="http://schemas.openxmlformats.org/officeDocument/2006/relationships/image" Target="../media/image47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7.vml"/><Relationship Id="rId5" Type="http://schemas.openxmlformats.org/officeDocument/2006/relationships/image" Target="../media/image53.jpeg"/><Relationship Id="rId4" Type="http://schemas.openxmlformats.org/officeDocument/2006/relationships/image" Target="../media/image52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jpeg"/><Relationship Id="rId3" Type="http://schemas.openxmlformats.org/officeDocument/2006/relationships/image" Target="../media/image61.jpeg"/><Relationship Id="rId7" Type="http://schemas.openxmlformats.org/officeDocument/2006/relationships/image" Target="../media/image65.jpe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4.jpeg"/><Relationship Id="rId5" Type="http://schemas.openxmlformats.org/officeDocument/2006/relationships/image" Target="../media/image63.jpeg"/><Relationship Id="rId4" Type="http://schemas.openxmlformats.org/officeDocument/2006/relationships/image" Target="../media/image6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3.jpe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9.jpeg"/><Relationship Id="rId5" Type="http://schemas.openxmlformats.org/officeDocument/2006/relationships/image" Target="../media/image78.jpeg"/><Relationship Id="rId4" Type="http://schemas.openxmlformats.org/officeDocument/2006/relationships/image" Target="../media/image77.jpe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jpeg"/><Relationship Id="rId3" Type="http://schemas.openxmlformats.org/officeDocument/2006/relationships/image" Target="../media/image81.jpeg"/><Relationship Id="rId7" Type="http://schemas.openxmlformats.org/officeDocument/2006/relationships/image" Target="../media/image85.jpeg"/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4.jpeg"/><Relationship Id="rId5" Type="http://schemas.openxmlformats.org/officeDocument/2006/relationships/image" Target="../media/image83.jpeg"/><Relationship Id="rId4" Type="http://schemas.openxmlformats.org/officeDocument/2006/relationships/image" Target="../media/image82.jpe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4.jpeg"/><Relationship Id="rId3" Type="http://schemas.openxmlformats.org/officeDocument/2006/relationships/image" Target="../media/image89.jpeg"/><Relationship Id="rId7" Type="http://schemas.openxmlformats.org/officeDocument/2006/relationships/image" Target="../media/image93.jpeg"/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2.jpeg"/><Relationship Id="rId5" Type="http://schemas.openxmlformats.org/officeDocument/2006/relationships/image" Target="../media/image91.jpeg"/><Relationship Id="rId4" Type="http://schemas.openxmlformats.org/officeDocument/2006/relationships/image" Target="../media/image90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jpeg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eg"/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jpeg"/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7.jpeg"/><Relationship Id="rId5" Type="http://schemas.openxmlformats.org/officeDocument/2006/relationships/image" Target="../media/image106.jpeg"/><Relationship Id="rId4" Type="http://schemas.openxmlformats.org/officeDocument/2006/relationships/image" Target="../media/image105.jpe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jpeg"/><Relationship Id="rId2" Type="http://schemas.openxmlformats.org/officeDocument/2006/relationships/image" Target="../media/image109.jpeg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jpeg"/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3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jpeg"/><Relationship Id="rId7" Type="http://schemas.openxmlformats.org/officeDocument/2006/relationships/image" Target="../media/image119.jpeg"/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8.jpeg"/><Relationship Id="rId5" Type="http://schemas.openxmlformats.org/officeDocument/2006/relationships/image" Target="../media/image117.jpeg"/><Relationship Id="rId4" Type="http://schemas.openxmlformats.org/officeDocument/2006/relationships/image" Target="../media/image116.jpe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jpeg"/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jpeg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jpeg"/><Relationship Id="rId7" Type="http://schemas.openxmlformats.org/officeDocument/2006/relationships/image" Target="../media/image128.jpeg"/><Relationship Id="rId2" Type="http://schemas.openxmlformats.org/officeDocument/2006/relationships/image" Target="../media/image12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7.jpeg"/><Relationship Id="rId5" Type="http://schemas.openxmlformats.org/officeDocument/2006/relationships/image" Target="../media/image126.jpeg"/><Relationship Id="rId4" Type="http://schemas.openxmlformats.org/officeDocument/2006/relationships/image" Target="../media/image125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jpeg"/><Relationship Id="rId2" Type="http://schemas.openxmlformats.org/officeDocument/2006/relationships/image" Target="../media/image129.jpeg"/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jpeg"/><Relationship Id="rId2" Type="http://schemas.openxmlformats.org/officeDocument/2006/relationships/image" Target="../media/image131.jpeg"/><Relationship Id="rId1" Type="http://schemas.openxmlformats.org/officeDocument/2006/relationships/slideLayout" Target="../slideLayouts/slideLayout6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jpeg"/><Relationship Id="rId2" Type="http://schemas.openxmlformats.org/officeDocument/2006/relationships/image" Target="../media/image13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6.jpeg"/><Relationship Id="rId4" Type="http://schemas.openxmlformats.org/officeDocument/2006/relationships/image" Target="../media/image135.jpeg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7.jpeg"/><Relationship Id="rId1" Type="http://schemas.openxmlformats.org/officeDocument/2006/relationships/slideLayout" Target="../slideLayouts/slideLayout6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jpeg"/><Relationship Id="rId7" Type="http://schemas.openxmlformats.org/officeDocument/2006/relationships/image" Target="../media/image143.jpeg"/><Relationship Id="rId2" Type="http://schemas.openxmlformats.org/officeDocument/2006/relationships/image" Target="../media/image13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2.jpeg"/><Relationship Id="rId5" Type="http://schemas.openxmlformats.org/officeDocument/2006/relationships/image" Target="../media/image141.jpeg"/><Relationship Id="rId4" Type="http://schemas.openxmlformats.org/officeDocument/2006/relationships/image" Target="../media/image140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jpeg"/><Relationship Id="rId2" Type="http://schemas.openxmlformats.org/officeDocument/2006/relationships/image" Target="../media/image144.jpeg"/><Relationship Id="rId1" Type="http://schemas.openxmlformats.org/officeDocument/2006/relationships/slideLayout" Target="../slideLayouts/slideLayout6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6.jpeg"/><Relationship Id="rId1" Type="http://schemas.openxmlformats.org/officeDocument/2006/relationships/slideLayout" Target="../slideLayouts/slideLayout6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jpeg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8.vml"/><Relationship Id="rId4" Type="http://schemas.openxmlformats.org/officeDocument/2006/relationships/oleObject" Target="../embeddings/oleObject8.bin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9.jpeg"/><Relationship Id="rId1" Type="http://schemas.openxmlformats.org/officeDocument/2006/relationships/slideLayout" Target="../slideLayouts/slideLayout6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jpeg"/><Relationship Id="rId2" Type="http://schemas.openxmlformats.org/officeDocument/2006/relationships/image" Target="../media/image15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2.jpe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4.jpeg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9.vml"/><Relationship Id="rId4" Type="http://schemas.openxmlformats.org/officeDocument/2006/relationships/oleObject" Target="../embeddings/oleObject9.bin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5.jpeg"/><Relationship Id="rId1" Type="http://schemas.openxmlformats.org/officeDocument/2006/relationships/slideLayout" Target="../slideLayouts/slideLayout6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159.jpeg"/><Relationship Id="rId5" Type="http://schemas.openxmlformats.org/officeDocument/2006/relationships/image" Target="../media/image158.jpeg"/><Relationship Id="rId4" Type="http://schemas.openxmlformats.org/officeDocument/2006/relationships/oleObject" Target="../embeddings/oleObject11.bin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jpeg"/><Relationship Id="rId2" Type="http://schemas.openxmlformats.org/officeDocument/2006/relationships/image" Target="../media/image160.jpeg"/><Relationship Id="rId1" Type="http://schemas.openxmlformats.org/officeDocument/2006/relationships/slideLayout" Target="../slideLayouts/slideLayout6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3.jpeg"/><Relationship Id="rId2" Type="http://schemas.openxmlformats.org/officeDocument/2006/relationships/image" Target="../media/image16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4.jpe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6.jpeg"/><Relationship Id="rId2" Type="http://schemas.openxmlformats.org/officeDocument/2006/relationships/image" Target="../media/image16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7.jpeg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8.jpeg"/><Relationship Id="rId1" Type="http://schemas.openxmlformats.org/officeDocument/2006/relationships/slideLayout" Target="../slideLayouts/slideLayout6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0.jpeg"/><Relationship Id="rId7" Type="http://schemas.openxmlformats.org/officeDocument/2006/relationships/image" Target="../media/image174.jpeg"/><Relationship Id="rId2" Type="http://schemas.openxmlformats.org/officeDocument/2006/relationships/image" Target="../media/image16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3.jpeg"/><Relationship Id="rId5" Type="http://schemas.openxmlformats.org/officeDocument/2006/relationships/image" Target="../media/image172.jpeg"/><Relationship Id="rId4" Type="http://schemas.openxmlformats.org/officeDocument/2006/relationships/image" Target="../media/image171.jpeg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5.jpeg"/><Relationship Id="rId1" Type="http://schemas.openxmlformats.org/officeDocument/2006/relationships/slideLayout" Target="../slideLayouts/slideLayout6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6.jpeg"/><Relationship Id="rId1" Type="http://schemas.openxmlformats.org/officeDocument/2006/relationships/slideLayout" Target="../slideLayouts/slideLayout6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8.jpeg"/><Relationship Id="rId2" Type="http://schemas.openxmlformats.org/officeDocument/2006/relationships/image" Target="../media/image177.jpeg"/><Relationship Id="rId1" Type="http://schemas.openxmlformats.org/officeDocument/2006/relationships/slideLayout" Target="../slideLayouts/slideLayout6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9.jpeg"/><Relationship Id="rId1" Type="http://schemas.openxmlformats.org/officeDocument/2006/relationships/slideLayout" Target="../slideLayouts/slideLayout6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0.jpeg"/><Relationship Id="rId1" Type="http://schemas.openxmlformats.org/officeDocument/2006/relationships/slideLayout" Target="../slideLayouts/slideLayout6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2.jpeg"/><Relationship Id="rId2" Type="http://schemas.openxmlformats.org/officeDocument/2006/relationships/image" Target="../media/image181.jpeg"/><Relationship Id="rId1" Type="http://schemas.openxmlformats.org/officeDocument/2006/relationships/slideLayout" Target="../slideLayouts/slideLayout6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4.jpeg"/><Relationship Id="rId2" Type="http://schemas.openxmlformats.org/officeDocument/2006/relationships/image" Target="../media/image18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86.jpeg"/><Relationship Id="rId4" Type="http://schemas.openxmlformats.org/officeDocument/2006/relationships/image" Target="../media/image185.jpe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8.jpeg"/><Relationship Id="rId2" Type="http://schemas.openxmlformats.org/officeDocument/2006/relationships/image" Target="../media/image187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0.jpeg"/><Relationship Id="rId4" Type="http://schemas.openxmlformats.org/officeDocument/2006/relationships/image" Target="../media/image189.jpeg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1.jpeg"/><Relationship Id="rId1" Type="http://schemas.openxmlformats.org/officeDocument/2006/relationships/slideLayout" Target="../slideLayouts/slideLayout6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3.jpeg"/><Relationship Id="rId2" Type="http://schemas.openxmlformats.org/officeDocument/2006/relationships/image" Target="../media/image192.jpeg"/><Relationship Id="rId1" Type="http://schemas.openxmlformats.org/officeDocument/2006/relationships/slideLayout" Target="../slideLayouts/slideLayout6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4.jpeg"/><Relationship Id="rId1" Type="http://schemas.openxmlformats.org/officeDocument/2006/relationships/slideLayout" Target="../slideLayouts/slideLayout6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5.jpeg"/><Relationship Id="rId1" Type="http://schemas.openxmlformats.org/officeDocument/2006/relationships/slideLayout" Target="../slideLayouts/slideLayout6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7.jpeg"/><Relationship Id="rId7" Type="http://schemas.openxmlformats.org/officeDocument/2006/relationships/image" Target="../media/image201.jpeg"/><Relationship Id="rId2" Type="http://schemas.openxmlformats.org/officeDocument/2006/relationships/image" Target="../media/image19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0.jpeg"/><Relationship Id="rId5" Type="http://schemas.openxmlformats.org/officeDocument/2006/relationships/image" Target="../media/image199.jpeg"/><Relationship Id="rId4" Type="http://schemas.openxmlformats.org/officeDocument/2006/relationships/image" Target="../media/image198.jpe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3.jpeg"/><Relationship Id="rId7" Type="http://schemas.openxmlformats.org/officeDocument/2006/relationships/image" Target="../media/image207.jpeg"/><Relationship Id="rId2" Type="http://schemas.openxmlformats.org/officeDocument/2006/relationships/image" Target="../media/image20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6.jpeg"/><Relationship Id="rId5" Type="http://schemas.openxmlformats.org/officeDocument/2006/relationships/image" Target="../media/image205.jpeg"/><Relationship Id="rId4" Type="http://schemas.openxmlformats.org/officeDocument/2006/relationships/image" Target="../media/image204.jpeg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8.jpeg"/><Relationship Id="rId1" Type="http://schemas.openxmlformats.org/officeDocument/2006/relationships/slideLayout" Target="../slideLayouts/slideLayout6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0.jpeg"/><Relationship Id="rId2" Type="http://schemas.openxmlformats.org/officeDocument/2006/relationships/image" Target="../media/image209.jpeg"/><Relationship Id="rId1" Type="http://schemas.openxmlformats.org/officeDocument/2006/relationships/slideLayout" Target="../slideLayouts/slideLayout6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2.jpeg"/><Relationship Id="rId2" Type="http://schemas.openxmlformats.org/officeDocument/2006/relationships/image" Target="../media/image211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14.jpeg"/><Relationship Id="rId4" Type="http://schemas.openxmlformats.org/officeDocument/2006/relationships/image" Target="../media/image213.jpeg"/></Relationships>
</file>

<file path=ppt/slides/_rels/slide8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1.jpeg"/><Relationship Id="rId3" Type="http://schemas.openxmlformats.org/officeDocument/2006/relationships/image" Target="../media/image216.jpeg"/><Relationship Id="rId7" Type="http://schemas.openxmlformats.org/officeDocument/2006/relationships/image" Target="../media/image220.jpeg"/><Relationship Id="rId2" Type="http://schemas.openxmlformats.org/officeDocument/2006/relationships/image" Target="../media/image21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9.jpeg"/><Relationship Id="rId5" Type="http://schemas.openxmlformats.org/officeDocument/2006/relationships/image" Target="../media/image218.jpeg"/><Relationship Id="rId4" Type="http://schemas.openxmlformats.org/officeDocument/2006/relationships/image" Target="../media/image217.jpeg"/></Relationships>
</file>

<file path=ppt/slides/_rels/slide8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8.jpeg"/><Relationship Id="rId3" Type="http://schemas.openxmlformats.org/officeDocument/2006/relationships/image" Target="../media/image223.jpeg"/><Relationship Id="rId7" Type="http://schemas.openxmlformats.org/officeDocument/2006/relationships/image" Target="../media/image227.jpeg"/><Relationship Id="rId2" Type="http://schemas.openxmlformats.org/officeDocument/2006/relationships/image" Target="../media/image22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6.jpeg"/><Relationship Id="rId5" Type="http://schemas.openxmlformats.org/officeDocument/2006/relationships/image" Target="../media/image225.jpeg"/><Relationship Id="rId4" Type="http://schemas.openxmlformats.org/officeDocument/2006/relationships/image" Target="../media/image224.jpe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0.jpeg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1.vml"/><Relationship Id="rId4" Type="http://schemas.openxmlformats.org/officeDocument/2006/relationships/oleObject" Target="../embeddings/oleObject12.bin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1.jpeg"/><Relationship Id="rId1" Type="http://schemas.openxmlformats.org/officeDocument/2006/relationships/slideLayout" Target="../slideLayouts/slideLayout6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3.jpeg"/><Relationship Id="rId2" Type="http://schemas.openxmlformats.org/officeDocument/2006/relationships/image" Target="../media/image23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35.jpeg"/><Relationship Id="rId4" Type="http://schemas.openxmlformats.org/officeDocument/2006/relationships/image" Target="../media/image234.jpe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7.jpeg"/><Relationship Id="rId7" Type="http://schemas.openxmlformats.org/officeDocument/2006/relationships/image" Target="../media/image241.jpeg"/><Relationship Id="rId2" Type="http://schemas.openxmlformats.org/officeDocument/2006/relationships/image" Target="../media/image23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0.jpeg"/><Relationship Id="rId5" Type="http://schemas.openxmlformats.org/officeDocument/2006/relationships/image" Target="../media/image239.jpeg"/><Relationship Id="rId4" Type="http://schemas.openxmlformats.org/officeDocument/2006/relationships/image" Target="../media/image238.jpe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3.jpeg"/><Relationship Id="rId2" Type="http://schemas.openxmlformats.org/officeDocument/2006/relationships/image" Target="../media/image242.jpeg"/><Relationship Id="rId1" Type="http://schemas.openxmlformats.org/officeDocument/2006/relationships/slideLayout" Target="../slideLayouts/slideLayout6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4.jpeg"/><Relationship Id="rId1" Type="http://schemas.openxmlformats.org/officeDocument/2006/relationships/slideLayout" Target="../slideLayouts/slideLayout6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5.jpeg"/><Relationship Id="rId1" Type="http://schemas.openxmlformats.org/officeDocument/2006/relationships/slideLayout" Target="../slideLayouts/slideLayout6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7.png"/><Relationship Id="rId2" Type="http://schemas.openxmlformats.org/officeDocument/2006/relationships/image" Target="../media/image246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49.png"/><Relationship Id="rId4" Type="http://schemas.openxmlformats.org/officeDocument/2006/relationships/image" Target="../media/image248.pn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1.png"/><Relationship Id="rId2" Type="http://schemas.openxmlformats.org/officeDocument/2006/relationships/image" Target="../media/image25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52.png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3.jpeg"/><Relationship Id="rId1" Type="http://schemas.openxmlformats.org/officeDocument/2006/relationships/slideLayout" Target="../slideLayouts/slideLayout6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4.jpeg"/><Relationship Id="rId1" Type="http://schemas.openxmlformats.org/officeDocument/2006/relationships/slideLayout" Target="../slideLayouts/slideLayout6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5.png"/><Relationship Id="rId1" Type="http://schemas.openxmlformats.org/officeDocument/2006/relationships/slideLayout" Target="../slideLayouts/slideLayout6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7.jpeg"/><Relationship Id="rId2" Type="http://schemas.openxmlformats.org/officeDocument/2006/relationships/image" Target="../media/image256.png"/><Relationship Id="rId1" Type="http://schemas.openxmlformats.org/officeDocument/2006/relationships/slideLayout" Target="../slideLayouts/slideLayout6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8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ctr"/>
            <a:r>
              <a:rPr lang="sr-Cyrl-RS" sz="4400" dirty="0" smtClean="0">
                <a:latin typeface="Times New Roman" pitchFamily="18" charset="0"/>
                <a:cs typeface="Times New Roman" pitchFamily="18" charset="0"/>
              </a:rPr>
              <a:t>Летопис Музичке школе ,,Станислав Бинички” Лесковац</a:t>
            </a:r>
            <a:endParaRPr lang="sr-Cyrl-CS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endParaRPr lang="sr-Cyrl-RS" dirty="0" smtClean="0"/>
          </a:p>
          <a:p>
            <a:pPr algn="ctr"/>
            <a:endParaRPr lang="sr-Cyrl-RS" dirty="0" smtClean="0"/>
          </a:p>
          <a:p>
            <a:pPr algn="ctr"/>
            <a:r>
              <a:rPr lang="sr-Cyrl-RS" dirty="0" smtClean="0"/>
              <a:t>Школска 2023-2024</a:t>
            </a:r>
            <a:endParaRPr lang="sr-Cyrl-C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8200"/>
            <a:ext cx="8305800" cy="914400"/>
          </a:xfrm>
        </p:spPr>
        <p:txBody>
          <a:bodyPr>
            <a:noAutofit/>
          </a:bodyPr>
          <a:lstStyle/>
          <a:p>
            <a:pPr algn="ctr"/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1.9.2023.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Дочек наших првака.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Korisnik\Desktop\IMG-9987dbcc3d9601a8c203bfd58174a4ba-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" y="2057401"/>
            <a:ext cx="2690029" cy="35814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051" name="Picture 3" descr="C:\Users\Korisnik\Desktop\IMG-062cbb750de3c7bae7da1d9e847ef518-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03008" y="2743201"/>
            <a:ext cx="2840592" cy="21336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052" name="Picture 4" descr="C:\Users\Korisnik\Desktop\IMG-02f8c3863daff63f55e9c07375f0a368-V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00816" y="1905000"/>
            <a:ext cx="2804499" cy="37338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09800"/>
            <a:ext cx="2362200" cy="1828800"/>
          </a:xfrm>
        </p:spPr>
        <p:txBody>
          <a:bodyPr>
            <a:normAutofit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26.9.2023. </a:t>
            </a:r>
            <a:r>
              <a:rPr lang="en-US" sz="1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Учешће на Дану школе ,,Горња Јабланица” у Медвеђи. </a:t>
            </a:r>
            <a:r>
              <a:rPr lang="en-US" sz="1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600" dirty="0" smtClean="0">
                <a:latin typeface="Times New Roman" pitchFamily="18" charset="0"/>
                <a:cs typeface="Times New Roman" pitchFamily="18" charset="0"/>
              </a:rPr>
            </a:b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5539" name="Picture 3" descr="C:\Users\Korisnik\Desktop\20240920_105151.jpg"/>
          <p:cNvPicPr>
            <a:picLocks noChangeAspect="1" noChangeArrowheads="1"/>
          </p:cNvPicPr>
          <p:nvPr/>
        </p:nvPicPr>
        <p:blipFill>
          <a:blip r:embed="rId2" cstate="print"/>
          <a:srcRect t="41505" r="6545" b="33266"/>
          <a:stretch>
            <a:fillRect/>
          </a:stretch>
        </p:blipFill>
        <p:spPr bwMode="auto">
          <a:xfrm>
            <a:off x="3276600" y="1752600"/>
            <a:ext cx="5257800" cy="3075317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305800" cy="685800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5.10.2024.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Ученици издвојеног одељења у Медвеђи на серијалу ,,Нова земља” који је емитован на РТС- у.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6562" name="Picture 2" descr="C:\Users\Korisnik\Desktop\20240920_110022.jpg"/>
          <p:cNvPicPr>
            <a:picLocks noChangeAspect="1" noChangeArrowheads="1"/>
          </p:cNvPicPr>
          <p:nvPr/>
        </p:nvPicPr>
        <p:blipFill>
          <a:blip r:embed="rId3" cstate="print"/>
          <a:srcRect t="32503" b="33230"/>
          <a:stretch>
            <a:fillRect/>
          </a:stretch>
        </p:blipFill>
        <p:spPr bwMode="auto">
          <a:xfrm>
            <a:off x="685800" y="2209800"/>
            <a:ext cx="4953000" cy="3677307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graphicFrame>
        <p:nvGraphicFramePr>
          <p:cNvPr id="66563" name="Object 3"/>
          <p:cNvGraphicFramePr>
            <a:graphicFrameLocks noChangeAspect="1"/>
          </p:cNvGraphicFramePr>
          <p:nvPr/>
        </p:nvGraphicFramePr>
        <p:xfrm>
          <a:off x="5943600" y="4953000"/>
          <a:ext cx="2971800" cy="685800"/>
        </p:xfrm>
        <a:graphic>
          <a:graphicData uri="http://schemas.openxmlformats.org/presentationml/2006/ole">
            <p:oleObj spid="_x0000_s66563" name="Packager Shell Object" showAsIcon="1" r:id="rId4" imgW="4141080" imgH="685800" progId="Package">
              <p:embed/>
            </p:oleObj>
          </a:graphicData>
        </a:graphic>
      </p:graphicFrame>
      <p:pic>
        <p:nvPicPr>
          <p:cNvPr id="66564" name="Picture 4" descr="C:\Users\Korisnik\Desktop\viber_image_2024-06-18_19-58-47-943.jpg"/>
          <p:cNvPicPr>
            <a:picLocks noChangeAspect="1" noChangeArrowheads="1"/>
          </p:cNvPicPr>
          <p:nvPr/>
        </p:nvPicPr>
        <p:blipFill>
          <a:blip r:embed="rId5" cstate="print"/>
          <a:srcRect t="32829" b="32614"/>
          <a:stretch>
            <a:fillRect/>
          </a:stretch>
        </p:blipFill>
        <p:spPr bwMode="auto">
          <a:xfrm>
            <a:off x="5943600" y="2362200"/>
            <a:ext cx="2951358" cy="22098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305800" cy="838200"/>
          </a:xfrm>
        </p:spPr>
        <p:txBody>
          <a:bodyPr>
            <a:normAutofit fontScale="90000"/>
          </a:bodyPr>
          <a:lstStyle/>
          <a:p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7.10.2023.</a:t>
            </a:r>
            <a:r>
              <a:rPr lang="sr-Cyrl-RS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Наступ гудачког оркестра ОМШ на панелу ,,Мамин свет” у Народном позоришту у Лесковцу.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Korisnik\Desktop\IMG-4e5ffb64570e1fcb7d1f593a3f7a9260-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4533" y="1600199"/>
            <a:ext cx="3313667" cy="2209802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051" name="Picture 3" descr="C:\Users\Korisnik\Desktop\IMG-e3af34a97173945056cf243a81f3b98c-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" y="1600199"/>
            <a:ext cx="3200400" cy="2222087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052" name="Picture 4" descr="C:\Users\Korisnik\Desktop\IMG-381465b135bfb1217c85912847619569-V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2001" y="4318874"/>
            <a:ext cx="3352799" cy="2235898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053" name="Picture 5" descr="C:\Users\Korisnik\Desktop\IMG-d298160711598df3d87f187e9c949527-V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81600" y="4317968"/>
            <a:ext cx="3352800" cy="2235898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609600"/>
            <a:ext cx="7924800" cy="762000"/>
          </a:xfrm>
        </p:spPr>
        <p:txBody>
          <a:bodyPr>
            <a:normAutofit fontScale="90000"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10.10.2023.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Данас је нашу школу посетила екипа ТВ Лесковац у жељи да сними емисију о успесима наших ученика и наставника.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41" name="Picture 1" descr="C:\Users\Korisnik\Desktop\IMG-c6ef481b31bcc52b62ed7514000bf9ae-V (1).jpg"/>
          <p:cNvPicPr>
            <a:picLocks noChangeAspect="1" noChangeArrowheads="1"/>
          </p:cNvPicPr>
          <p:nvPr/>
        </p:nvPicPr>
        <p:blipFill>
          <a:blip r:embed="rId2" cstate="print"/>
          <a:srcRect t="6557" b="16393"/>
          <a:stretch>
            <a:fillRect/>
          </a:stretch>
        </p:blipFill>
        <p:spPr bwMode="auto">
          <a:xfrm>
            <a:off x="6934200" y="1626434"/>
            <a:ext cx="1828800" cy="1878766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89090" name="Picture 2" descr="Опис фотографије није доступан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1000" y="1676400"/>
            <a:ext cx="1600200" cy="21336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89092" name="Picture 4" descr="Опис фотографије није доступан.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38400" y="1676400"/>
            <a:ext cx="1600200" cy="21336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89093" name="Picture 5" descr="C:\Users\Korisnik\Desktop\387821547_868062691690467_1299820530093098605_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24400" y="4267200"/>
            <a:ext cx="1657350" cy="22098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89094" name="Picture 6" descr="C:\Users\Korisnik\Desktop\387742356_868062735023796_9041804798462259940_n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1000" y="4343400"/>
            <a:ext cx="1600200" cy="21336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89095" name="Picture 7" descr="C:\Users\Korisnik\Desktop\387825945_868062761690460_2363099640387161940_n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4600" y="4343400"/>
            <a:ext cx="1600200" cy="21336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89096" name="Picture 8" descr="C:\Users\Korisnik\Desktop\387836297_868062675023802_2310110718740608803_n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419600" y="1752600"/>
            <a:ext cx="2235200" cy="16764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89097" name="Picture 9" descr="C:\Users\Korisnik\Desktop\387835372_868062721690464_3478093909939357760_n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10400" y="4267200"/>
            <a:ext cx="1657350" cy="22098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895600"/>
            <a:ext cx="1752600" cy="1447800"/>
          </a:xfrm>
        </p:spPr>
        <p:txBody>
          <a:bodyPr>
            <a:normAutofit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11.10.2023.</a:t>
            </a:r>
            <a:r>
              <a:rPr lang="sr-Cyrl-RS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Наступ хора СМШ на Свечаној академији поводом Дана Лесковца.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Korisnik\Desktop\IMG-e678d7ec403d777b1aa91bc77d78d145-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38400" y="1600200"/>
            <a:ext cx="6096000" cy="45720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8200"/>
            <a:ext cx="8305800" cy="762000"/>
          </a:xfrm>
        </p:spPr>
        <p:txBody>
          <a:bodyPr>
            <a:normAutofit fontScale="90000"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13.10.2023.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Уметничка достигнућа показали су ученици хармонике на интерном часу  који је  одржан у сали школе.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Korisnik\Desktop\20231027_113353.jpg"/>
          <p:cNvPicPr>
            <a:picLocks noChangeAspect="1" noChangeArrowheads="1"/>
          </p:cNvPicPr>
          <p:nvPr/>
        </p:nvPicPr>
        <p:blipFill>
          <a:blip r:embed="rId2" cstate="print"/>
          <a:srcRect l="13942" t="26829" r="20798" b="9888"/>
          <a:stretch>
            <a:fillRect/>
          </a:stretch>
        </p:blipFill>
        <p:spPr bwMode="auto">
          <a:xfrm>
            <a:off x="609600" y="2057400"/>
            <a:ext cx="3657600" cy="2660073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4099" name="Picture 3" descr="C:\Users\Korisnik\Desktop\20231027_11342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24400" y="3124200"/>
            <a:ext cx="3962400" cy="29718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85800"/>
            <a:ext cx="8305800" cy="1008888"/>
          </a:xfrm>
        </p:spPr>
        <p:txBody>
          <a:bodyPr>
            <a:normAutofit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20.10.2023.</a:t>
            </a:r>
            <a:r>
              <a:rPr lang="sr-Cyrl-RS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Интерни час ученика виолине и клавира у класи наставнице Оливере Тодоровић и Софије Стојиљковић. Клавирска сарадња Татјана Петровић.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C:\Users\Korisnik\Desktop\IMG-3928c39c527043cac9f00ab9993554eb-V.jpg"/>
          <p:cNvPicPr>
            <a:picLocks noChangeAspect="1" noChangeArrowheads="1"/>
          </p:cNvPicPr>
          <p:nvPr/>
        </p:nvPicPr>
        <p:blipFill>
          <a:blip r:embed="rId2" cstate="print"/>
          <a:srcRect t="21138"/>
          <a:stretch>
            <a:fillRect/>
          </a:stretch>
        </p:blipFill>
        <p:spPr bwMode="auto">
          <a:xfrm>
            <a:off x="1447800" y="2362200"/>
            <a:ext cx="6248400" cy="36957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914400"/>
            <a:ext cx="8305800" cy="1143000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24.10.2023. 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На манифестацији поводом 111 година кумановске битке учествовале су наше ученице етно одсека. Манифестација је одржана у Камерној сали ЛКЦ –а. Класа наставнице Марине Јанковић.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2226" name="Picture 2" descr="C:\Users\Korisnik\Desktop\IMG-9ad06da38867d34fc590ce7c49f6a8ba-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743200"/>
            <a:ext cx="3699308" cy="2466976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52227" name="Picture 3" descr="C:\Users\Korisnik\Desktop\IMG-657d85c2f8e79b4e9a279e475792c7af-V.jpg"/>
          <p:cNvPicPr>
            <a:picLocks noChangeAspect="1" noChangeArrowheads="1"/>
          </p:cNvPicPr>
          <p:nvPr/>
        </p:nvPicPr>
        <p:blipFill>
          <a:blip r:embed="rId3" cstate="print"/>
          <a:srcRect r="8772"/>
          <a:stretch>
            <a:fillRect/>
          </a:stretch>
        </p:blipFill>
        <p:spPr bwMode="auto">
          <a:xfrm>
            <a:off x="4800600" y="2438400"/>
            <a:ext cx="3962400" cy="325755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305800" cy="609600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27.10.2023.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Наступ хора СМШ на обележавању Дана Високе пословне школе у Лесковцу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 descr="C:\Users\Korisnik\Desktop\IMG-8f3da3614ca71fa2c5d9f520ed6a3f7e-V.jpg"/>
          <p:cNvPicPr>
            <a:picLocks noChangeAspect="1" noChangeArrowheads="1"/>
          </p:cNvPicPr>
          <p:nvPr/>
        </p:nvPicPr>
        <p:blipFill>
          <a:blip r:embed="rId2" cstate="print"/>
          <a:srcRect t="19955"/>
          <a:stretch>
            <a:fillRect/>
          </a:stretch>
        </p:blipFill>
        <p:spPr bwMode="auto">
          <a:xfrm>
            <a:off x="592763" y="2514600"/>
            <a:ext cx="7975312" cy="3590925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305800" cy="914400"/>
          </a:xfrm>
        </p:spPr>
        <p:txBody>
          <a:bodyPr>
            <a:normAutofit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28.10.-10.11.2024.</a:t>
            </a: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Петнаести по реду Ледамус </a:t>
            </a:r>
            <a:r>
              <a:rPr lang="en-US" sz="16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традиционално у организацији наше школе. У име организатора догађаја обратила се директорка наше школе Биљана Миљковић.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4" descr="Опис фотографије није доступан."/>
          <p:cNvPicPr>
            <a:picLocks noChangeAspect="1" noChangeArrowheads="1"/>
          </p:cNvPicPr>
          <p:nvPr/>
        </p:nvPicPr>
        <p:blipFill>
          <a:blip r:embed="rId2" cstate="print"/>
          <a:srcRect l="15385" t="2198" r="16484" b="3297"/>
          <a:stretch>
            <a:fillRect/>
          </a:stretch>
        </p:blipFill>
        <p:spPr bwMode="auto">
          <a:xfrm>
            <a:off x="457200" y="2209800"/>
            <a:ext cx="2743200" cy="3805086"/>
          </a:xfrm>
          <a:prstGeom prst="rect">
            <a:avLst/>
          </a:prstGeom>
          <a:noFill/>
        </p:spPr>
      </p:pic>
      <p:sp>
        <p:nvSpPr>
          <p:cNvPr id="284674" name="AutoShape 2" descr="https://stav.life/wp-content/uploads/2023/10/ledmus4.jpe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sr-Cyrl-CS"/>
          </a:p>
        </p:txBody>
      </p:sp>
      <p:pic>
        <p:nvPicPr>
          <p:cNvPr id="284675" name="Picture 3" descr="C:\Users\Korisnik\Desktop\ledmus4.jpeg"/>
          <p:cNvPicPr>
            <a:picLocks noChangeAspect="1" noChangeArrowheads="1"/>
          </p:cNvPicPr>
          <p:nvPr/>
        </p:nvPicPr>
        <p:blipFill>
          <a:blip r:embed="rId3" cstate="print"/>
          <a:srcRect l="16214" r="21425"/>
          <a:stretch>
            <a:fillRect/>
          </a:stretch>
        </p:blipFill>
        <p:spPr bwMode="auto">
          <a:xfrm>
            <a:off x="3505200" y="2057400"/>
            <a:ext cx="4741333" cy="42672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8200"/>
            <a:ext cx="8229600" cy="704088"/>
          </a:xfrm>
        </p:spPr>
        <p:txBody>
          <a:bodyPr>
            <a:normAutofit fontScale="90000"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28.10.2023. </a:t>
            </a:r>
            <a:r>
              <a:rPr lang="sr-Cyrl-RS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Дани музике у Лесковцу званично су отворени  наступом  Камерног оркестра ,,Аморозо” </a:t>
            </a: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11970" name="Object 2"/>
          <p:cNvGraphicFramePr>
            <a:graphicFrameLocks noChangeAspect="1"/>
          </p:cNvGraphicFramePr>
          <p:nvPr/>
        </p:nvGraphicFramePr>
        <p:xfrm>
          <a:off x="533400" y="5181600"/>
          <a:ext cx="914400" cy="1175657"/>
        </p:xfrm>
        <a:graphic>
          <a:graphicData uri="http://schemas.openxmlformats.org/presentationml/2006/ole">
            <p:oleObj spid="_x0000_s211970" name="Packager Shell Object" showAsIcon="1" r:id="rId3" imgW="533520" imgH="685800" progId="Package">
              <p:embed/>
            </p:oleObj>
          </a:graphicData>
        </a:graphic>
      </p:graphicFrame>
      <p:pic>
        <p:nvPicPr>
          <p:cNvPr id="211971" name="Picture 3" descr="C:\Users\Korisnik\Downloads\20241014_215339.jpg"/>
          <p:cNvPicPr>
            <a:picLocks noChangeAspect="1" noChangeArrowheads="1"/>
          </p:cNvPicPr>
          <p:nvPr/>
        </p:nvPicPr>
        <p:blipFill>
          <a:blip r:embed="rId4" cstate="print"/>
          <a:srcRect l="18333" t="11145" r="22500" b="22247"/>
          <a:stretch>
            <a:fillRect/>
          </a:stretch>
        </p:blipFill>
        <p:spPr bwMode="auto">
          <a:xfrm rot="5400000">
            <a:off x="-579014" y="2484014"/>
            <a:ext cx="3276602" cy="1661374"/>
          </a:xfrm>
          <a:prstGeom prst="rect">
            <a:avLst/>
          </a:prstGeom>
          <a:noFill/>
        </p:spPr>
      </p:pic>
      <p:pic>
        <p:nvPicPr>
          <p:cNvPr id="211972" name="Picture 4" descr="C:\Users\Korisnik\Downloads\20241014_215726.jpg"/>
          <p:cNvPicPr>
            <a:picLocks noChangeAspect="1" noChangeArrowheads="1"/>
          </p:cNvPicPr>
          <p:nvPr/>
        </p:nvPicPr>
        <p:blipFill>
          <a:blip r:embed="rId5" cstate="print"/>
          <a:srcRect l="15833" t="14846" r="27500" b="11145"/>
          <a:stretch>
            <a:fillRect/>
          </a:stretch>
        </p:blipFill>
        <p:spPr bwMode="auto">
          <a:xfrm rot="5400000">
            <a:off x="1272987" y="3070413"/>
            <a:ext cx="3809999" cy="2241174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11973" name="Picture 5" descr="C:\Users\Korisnik\Downloads\20241014_220052.jpg"/>
          <p:cNvPicPr>
            <a:picLocks noChangeAspect="1" noChangeArrowheads="1"/>
          </p:cNvPicPr>
          <p:nvPr/>
        </p:nvPicPr>
        <p:blipFill>
          <a:blip r:embed="rId6" cstate="print"/>
          <a:srcRect l="18404" t="24266" r="34280" b="14802"/>
          <a:stretch>
            <a:fillRect/>
          </a:stretch>
        </p:blipFill>
        <p:spPr bwMode="auto">
          <a:xfrm rot="5400000">
            <a:off x="3771899" y="3086101"/>
            <a:ext cx="3810000" cy="2209799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11974" name="Picture 6" descr="C:\Users\Korisnik\Downloads\20241014_220548.jpg"/>
          <p:cNvPicPr>
            <a:picLocks noChangeAspect="1" noChangeArrowheads="1"/>
          </p:cNvPicPr>
          <p:nvPr/>
        </p:nvPicPr>
        <p:blipFill>
          <a:blip r:embed="rId7" cstate="print"/>
          <a:srcRect l="24242" t="14284" r="25000" b="27115"/>
          <a:stretch>
            <a:fillRect/>
          </a:stretch>
        </p:blipFill>
        <p:spPr bwMode="auto">
          <a:xfrm rot="5400000">
            <a:off x="6095999" y="3200401"/>
            <a:ext cx="3810002" cy="19812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2133600"/>
            <a:ext cx="1676400" cy="2286000"/>
          </a:xfrm>
        </p:spPr>
        <p:txBody>
          <a:bodyPr>
            <a:normAutofit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29.10.2023. </a:t>
            </a:r>
            <a:b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Љубитељи музике уживали су на концерту скопског дувачког квинтета. 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10946" name="Object 2"/>
          <p:cNvGraphicFramePr>
            <a:graphicFrameLocks noChangeAspect="1"/>
          </p:cNvGraphicFramePr>
          <p:nvPr/>
        </p:nvGraphicFramePr>
        <p:xfrm>
          <a:off x="6400800" y="4876800"/>
          <a:ext cx="838200" cy="1077686"/>
        </p:xfrm>
        <a:graphic>
          <a:graphicData uri="http://schemas.openxmlformats.org/presentationml/2006/ole">
            <p:oleObj spid="_x0000_s210946" name="Packager Shell Object" showAsIcon="1" r:id="rId3" imgW="533520" imgH="685800" progId="Package">
              <p:embed/>
            </p:oleObj>
          </a:graphicData>
        </a:graphic>
      </p:graphicFrame>
      <p:pic>
        <p:nvPicPr>
          <p:cNvPr id="210947" name="Picture 3" descr="C:\Users\Korisnik\Downloads\20241014_214127.jpg"/>
          <p:cNvPicPr>
            <a:picLocks noChangeAspect="1" noChangeArrowheads="1"/>
          </p:cNvPicPr>
          <p:nvPr/>
        </p:nvPicPr>
        <p:blipFill>
          <a:blip r:embed="rId4" cstate="print"/>
          <a:srcRect l="9167" t="3788" r="56043" b="7401"/>
          <a:stretch>
            <a:fillRect/>
          </a:stretch>
        </p:blipFill>
        <p:spPr bwMode="auto">
          <a:xfrm rot="5400000">
            <a:off x="5112884" y="906916"/>
            <a:ext cx="3152776" cy="3624944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10948" name="Picture 4" descr="C:\Users\Korisnik\Downloads\20241014_214749.jpg"/>
          <p:cNvPicPr>
            <a:picLocks noChangeAspect="1" noChangeArrowheads="1"/>
          </p:cNvPicPr>
          <p:nvPr/>
        </p:nvPicPr>
        <p:blipFill>
          <a:blip r:embed="rId5" cstate="print"/>
          <a:srcRect l="13333" t="13040" r="30000" b="25903"/>
          <a:stretch>
            <a:fillRect/>
          </a:stretch>
        </p:blipFill>
        <p:spPr bwMode="auto">
          <a:xfrm rot="5400000">
            <a:off x="800099" y="2476501"/>
            <a:ext cx="5181602" cy="2514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0"/>
            <a:ext cx="8305800" cy="932688"/>
          </a:xfrm>
        </p:spPr>
        <p:txBody>
          <a:bodyPr>
            <a:normAutofit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30.10.2023.</a:t>
            </a:r>
            <a:r>
              <a:rPr lang="sr-Cyrl-RS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У свечаној сали града Лесковца одржан је концерт Анђеле Братић (флаута) и Николе Цветковића (клавир).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2945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sr-Latn-C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sr-Latn-C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sr-Latn-C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sr-Latn-C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82946" name="Rectangle 2"/>
          <p:cNvSpPr>
            <a:spLocks noChangeArrowheads="1"/>
          </p:cNvSpPr>
          <p:nvPr/>
        </p:nvSpPr>
        <p:spPr bwMode="auto">
          <a:xfrm>
            <a:off x="0" y="0"/>
            <a:ext cx="268288" cy="357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sr-Latn-C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0" y="0"/>
            <a:ext cx="2168525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sr-Latn-CS" sz="900" b="1" i="0" u="none" strike="noStrike" cap="none" normalizeH="0" baseline="0" smtClean="0">
                <a:ln>
                  <a:noFill/>
                </a:ln>
                <a:solidFill>
                  <a:srgbClr val="1C1E21"/>
                </a:solidFill>
                <a:effectLst/>
                <a:latin typeface="inherit"/>
                <a:cs typeface="Arial" pitchFamily="34" charset="0"/>
              </a:rPr>
              <a:t>4</a:t>
            </a:r>
            <a:endParaRPr kumimoji="0" lang="sr-Latn-CS" sz="900" b="0" i="0" u="none" strike="noStrike" cap="none" normalizeH="0" baseline="0" smtClean="0">
              <a:ln>
                <a:noFill/>
              </a:ln>
              <a:solidFill>
                <a:srgbClr val="1C1E21"/>
              </a:solidFill>
              <a:effectLst/>
              <a:latin typeface="inherit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sr-Latn-C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sr-Latn-C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sr-Latn-C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sr-Latn-C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sr-Latn-C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82953" name="Rectangle 9"/>
          <p:cNvSpPr>
            <a:spLocks noChangeArrowheads="1"/>
          </p:cNvSpPr>
          <p:nvPr/>
        </p:nvSpPr>
        <p:spPr bwMode="auto">
          <a:xfrm>
            <a:off x="0" y="0"/>
            <a:ext cx="268288" cy="357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sr-Latn-C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82956" name="Rectangle 12"/>
          <p:cNvSpPr>
            <a:spLocks noChangeArrowheads="1"/>
          </p:cNvSpPr>
          <p:nvPr/>
        </p:nvSpPr>
        <p:spPr bwMode="auto">
          <a:xfrm>
            <a:off x="0" y="0"/>
            <a:ext cx="2168525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sr-Latn-CS" sz="900" b="1" i="0" u="none" strike="noStrike" cap="none" normalizeH="0" baseline="0" smtClean="0">
                <a:ln>
                  <a:noFill/>
                </a:ln>
                <a:solidFill>
                  <a:srgbClr val="1C1E21"/>
                </a:solidFill>
                <a:effectLst/>
                <a:latin typeface="inherit"/>
                <a:cs typeface="Arial" pitchFamily="34" charset="0"/>
              </a:rPr>
              <a:t>4</a:t>
            </a:r>
            <a:endParaRPr kumimoji="0" lang="sr-Latn-CS" sz="900" b="0" i="0" u="none" strike="noStrike" cap="none" normalizeH="0" baseline="0" smtClean="0">
              <a:ln>
                <a:noFill/>
              </a:ln>
              <a:solidFill>
                <a:srgbClr val="1C1E21"/>
              </a:solidFill>
              <a:effectLst/>
              <a:latin typeface="inherit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sr-Latn-C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Object 3"/>
          <p:cNvGraphicFramePr>
            <a:graphicFrameLocks noChangeAspect="1"/>
          </p:cNvGraphicFramePr>
          <p:nvPr/>
        </p:nvGraphicFramePr>
        <p:xfrm>
          <a:off x="1219200" y="5497286"/>
          <a:ext cx="762000" cy="979714"/>
        </p:xfrm>
        <a:graphic>
          <a:graphicData uri="http://schemas.openxmlformats.org/presentationml/2006/ole">
            <p:oleObj spid="_x0000_s82947" name="Packager Shell Object" showAsIcon="1" r:id="rId3" imgW="533520" imgH="685800" progId="Package">
              <p:embed/>
            </p:oleObj>
          </a:graphicData>
        </a:graphic>
      </p:graphicFrame>
      <p:pic>
        <p:nvPicPr>
          <p:cNvPr id="82948" name="Picture 4" descr="C:\Users\Korisnik\Downloads\20241014_213105.jpg"/>
          <p:cNvPicPr>
            <a:picLocks noChangeAspect="1" noChangeArrowheads="1"/>
          </p:cNvPicPr>
          <p:nvPr/>
        </p:nvPicPr>
        <p:blipFill>
          <a:blip r:embed="rId4" cstate="print"/>
          <a:srcRect l="5833" t="5639" r="30000" b="9251"/>
          <a:stretch>
            <a:fillRect/>
          </a:stretch>
        </p:blipFill>
        <p:spPr bwMode="auto">
          <a:xfrm rot="5400000">
            <a:off x="5197336" y="2956063"/>
            <a:ext cx="4464327" cy="26670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3" name="Picture 5" descr="C:\Users\Korisnik\Downloads\20241014_213044.jpg"/>
          <p:cNvPicPr>
            <a:picLocks noChangeAspect="1" noChangeArrowheads="1"/>
          </p:cNvPicPr>
          <p:nvPr/>
        </p:nvPicPr>
        <p:blipFill>
          <a:blip r:embed="rId5" cstate="print"/>
          <a:srcRect l="7500" t="5595" r="25000" b="5595"/>
          <a:stretch>
            <a:fillRect/>
          </a:stretch>
        </p:blipFill>
        <p:spPr bwMode="auto">
          <a:xfrm rot="5400000">
            <a:off x="1902617" y="2974183"/>
            <a:ext cx="4500565" cy="2666999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82950" name="Picture 6" descr="C:\Users\Korisnik\Downloads\20241014_222627.jpg"/>
          <p:cNvPicPr>
            <a:picLocks noChangeAspect="1" noChangeArrowheads="1"/>
          </p:cNvPicPr>
          <p:nvPr/>
        </p:nvPicPr>
        <p:blipFill>
          <a:blip r:embed="rId6" cstate="print"/>
          <a:srcRect l="12500" t="18590" r="29167" b="18502"/>
          <a:stretch>
            <a:fillRect/>
          </a:stretch>
        </p:blipFill>
        <p:spPr bwMode="auto">
          <a:xfrm rot="5400000">
            <a:off x="-161364" y="2904563"/>
            <a:ext cx="3294526" cy="160019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838200"/>
            <a:ext cx="8153400" cy="990600"/>
          </a:xfrm>
        </p:spPr>
        <p:txBody>
          <a:bodyPr>
            <a:normAutofit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31.10.2023.</a:t>
            </a:r>
            <a:b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Наступ  женског вокалног ансамбла СТАРС. Одржан је у холу Лесковачког културног центра у организацији наше школе.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07874" name="Object 2"/>
          <p:cNvGraphicFramePr>
            <a:graphicFrameLocks noChangeAspect="1"/>
          </p:cNvGraphicFramePr>
          <p:nvPr/>
        </p:nvGraphicFramePr>
        <p:xfrm>
          <a:off x="7162800" y="5334000"/>
          <a:ext cx="942975" cy="1212396"/>
        </p:xfrm>
        <a:graphic>
          <a:graphicData uri="http://schemas.openxmlformats.org/presentationml/2006/ole">
            <p:oleObj spid="_x0000_s207874" name="Packager Shell Object" showAsIcon="1" r:id="rId3" imgW="533520" imgH="685800" progId="Package">
              <p:embed/>
            </p:oleObj>
          </a:graphicData>
        </a:graphic>
      </p:graphicFrame>
      <p:pic>
        <p:nvPicPr>
          <p:cNvPr id="207875" name="Picture 3" descr="C:\Users\Korisnik\Downloads\20241014_212206.jpg"/>
          <p:cNvPicPr>
            <a:picLocks noChangeAspect="1" noChangeArrowheads="1"/>
          </p:cNvPicPr>
          <p:nvPr/>
        </p:nvPicPr>
        <p:blipFill>
          <a:blip r:embed="rId4" cstate="print"/>
          <a:srcRect l="21667" t="3789" r="45000" b="3700"/>
          <a:stretch>
            <a:fillRect/>
          </a:stretch>
        </p:blipFill>
        <p:spPr bwMode="auto">
          <a:xfrm rot="5400000">
            <a:off x="933450" y="1504950"/>
            <a:ext cx="4419600" cy="55245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07876" name="Picture 4" descr="C:\Users\Korisnik\Downloads\20241014_223148.jpg"/>
          <p:cNvPicPr>
            <a:picLocks noChangeAspect="1" noChangeArrowheads="1"/>
          </p:cNvPicPr>
          <p:nvPr/>
        </p:nvPicPr>
        <p:blipFill>
          <a:blip r:embed="rId5" cstate="print"/>
          <a:srcRect l="12500" t="5595" r="12500" b="11145"/>
          <a:stretch>
            <a:fillRect/>
          </a:stretch>
        </p:blipFill>
        <p:spPr bwMode="auto">
          <a:xfrm rot="5400000">
            <a:off x="6057899" y="2857501"/>
            <a:ext cx="3200402" cy="1600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8200"/>
            <a:ext cx="8305800" cy="685800"/>
          </a:xfrm>
        </p:spPr>
        <p:txBody>
          <a:bodyPr>
            <a:noAutofit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1.11.2023.</a:t>
            </a:r>
            <a:r>
              <a:rPr lang="sr-Cyrl-RS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У гостима су нам били малишани из вртића ,,Плави чуперак”. Добродошлицу су им пожелели директорка школе Биљана Миљковић и ученици и наставници дувачког одсека.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C:\Users\Korisnik\Desktop\IMG-fc7a7d51735106e08e0422b465a0eeea-V.jpg"/>
          <p:cNvPicPr>
            <a:picLocks noChangeAspect="1" noChangeArrowheads="1"/>
          </p:cNvPicPr>
          <p:nvPr/>
        </p:nvPicPr>
        <p:blipFill>
          <a:blip r:embed="rId3" cstate="print"/>
          <a:srcRect l="15385" t="18269" b="6731"/>
          <a:stretch>
            <a:fillRect/>
          </a:stretch>
        </p:blipFill>
        <p:spPr bwMode="auto">
          <a:xfrm>
            <a:off x="609600" y="1905000"/>
            <a:ext cx="1905000" cy="2251364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5123" name="Picture 3" descr="C:\Users\Korisnik\Desktop\IMG-d71384f5e70d7b08db316e08fc6eaeb4-V.jpg"/>
          <p:cNvPicPr>
            <a:picLocks noChangeAspect="1" noChangeArrowheads="1"/>
          </p:cNvPicPr>
          <p:nvPr/>
        </p:nvPicPr>
        <p:blipFill>
          <a:blip r:embed="rId4" cstate="print"/>
          <a:srcRect b="6000"/>
          <a:stretch>
            <a:fillRect/>
          </a:stretch>
        </p:blipFill>
        <p:spPr bwMode="auto">
          <a:xfrm>
            <a:off x="6781800" y="1752600"/>
            <a:ext cx="1905000" cy="23876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5124" name="Picture 4" descr="C:\Users\Korisnik\Desktop\IMG-4113a1065744ea40b3f94de229b243ea-V.jpg"/>
          <p:cNvPicPr>
            <a:picLocks noChangeAspect="1" noChangeArrowheads="1"/>
          </p:cNvPicPr>
          <p:nvPr/>
        </p:nvPicPr>
        <p:blipFill>
          <a:blip r:embed="rId5" cstate="print"/>
          <a:srcRect l="20000" t="33000" b="4000"/>
          <a:stretch>
            <a:fillRect/>
          </a:stretch>
        </p:blipFill>
        <p:spPr bwMode="auto">
          <a:xfrm>
            <a:off x="533400" y="4419600"/>
            <a:ext cx="1981200" cy="208026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5126" name="Picture 6" descr="C:\Users\Korisnik\Desktop\IMG-3f19b4ed67fad3190f43d3e2d7675744-V.jpg"/>
          <p:cNvPicPr>
            <a:picLocks noChangeAspect="1" noChangeArrowheads="1"/>
          </p:cNvPicPr>
          <p:nvPr/>
        </p:nvPicPr>
        <p:blipFill>
          <a:blip r:embed="rId6" cstate="print"/>
          <a:srcRect t="21000"/>
          <a:stretch>
            <a:fillRect/>
          </a:stretch>
        </p:blipFill>
        <p:spPr bwMode="auto">
          <a:xfrm>
            <a:off x="6781800" y="4419600"/>
            <a:ext cx="1981200" cy="2086864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5127" name="Picture 7" descr="C:\Users\Korisnik\Desktop\IMG-0982439bee3af5a8bfa80b6e714f62df-V.jpg"/>
          <p:cNvPicPr>
            <a:picLocks noChangeAspect="1" noChangeArrowheads="1"/>
          </p:cNvPicPr>
          <p:nvPr/>
        </p:nvPicPr>
        <p:blipFill>
          <a:blip r:embed="rId7" cstate="print"/>
          <a:srcRect t="12500"/>
          <a:stretch>
            <a:fillRect/>
          </a:stretch>
        </p:blipFill>
        <p:spPr bwMode="auto">
          <a:xfrm>
            <a:off x="3505200" y="2362200"/>
            <a:ext cx="2057400" cy="24003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graphicFrame>
        <p:nvGraphicFramePr>
          <p:cNvPr id="5128" name="Object 8"/>
          <p:cNvGraphicFramePr>
            <a:graphicFrameLocks noChangeAspect="1"/>
          </p:cNvGraphicFramePr>
          <p:nvPr/>
        </p:nvGraphicFramePr>
        <p:xfrm>
          <a:off x="3048000" y="5410200"/>
          <a:ext cx="2743201" cy="685800"/>
        </p:xfrm>
        <a:graphic>
          <a:graphicData uri="http://schemas.openxmlformats.org/presentationml/2006/ole">
            <p:oleObj spid="_x0000_s5128" name="Packager Shell Object" showAsIcon="1" r:id="rId8" imgW="4230000" imgH="685800" progId="Package">
              <p:embed/>
            </p:oleObj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685800"/>
            <a:ext cx="7391400" cy="990600"/>
          </a:xfrm>
        </p:spPr>
        <p:txBody>
          <a:bodyPr>
            <a:normAutofit fontScale="90000"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2.11.2023.</a:t>
            </a:r>
            <a: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Вокална група  Либеро на   Фестивалу уметничке музике Ледамус.Овог пута су се представили духовним репертоаром у   Цркви  Рођење  Пресвете  Богородице  - Оџаклија.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09922" name="Object 2"/>
          <p:cNvGraphicFramePr>
            <a:graphicFrameLocks noChangeAspect="1"/>
          </p:cNvGraphicFramePr>
          <p:nvPr/>
        </p:nvGraphicFramePr>
        <p:xfrm>
          <a:off x="3352800" y="3810000"/>
          <a:ext cx="907389" cy="1108733"/>
        </p:xfrm>
        <a:graphic>
          <a:graphicData uri="http://schemas.openxmlformats.org/presentationml/2006/ole">
            <p:oleObj spid="_x0000_s209922" name="Packager Shell Object" showAsIcon="1" r:id="rId3" imgW="533520" imgH="685800" progId="Package">
              <p:embed/>
            </p:oleObj>
          </a:graphicData>
        </a:graphic>
      </p:graphicFrame>
      <p:pic>
        <p:nvPicPr>
          <p:cNvPr id="209923" name="Picture 3" descr="C:\Users\Korisnik\Downloads\20241014_210915.jpg"/>
          <p:cNvPicPr>
            <a:picLocks noChangeAspect="1" noChangeArrowheads="1"/>
          </p:cNvPicPr>
          <p:nvPr/>
        </p:nvPicPr>
        <p:blipFill>
          <a:blip r:embed="rId4" cstate="print"/>
          <a:srcRect l="6858" r="32493"/>
          <a:stretch>
            <a:fillRect/>
          </a:stretch>
        </p:blipFill>
        <p:spPr bwMode="auto">
          <a:xfrm rot="5400000">
            <a:off x="4384253" y="2549947"/>
            <a:ext cx="4419600" cy="3282106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09924" name="Picture 4" descr="C:\Users\Korisnik\Downloads\20241014_223707.jpg"/>
          <p:cNvPicPr>
            <a:picLocks noChangeAspect="1" noChangeArrowheads="1"/>
          </p:cNvPicPr>
          <p:nvPr/>
        </p:nvPicPr>
        <p:blipFill>
          <a:blip r:embed="rId5" cstate="print"/>
          <a:srcRect l="7500" t="20396" r="32500" b="16696"/>
          <a:stretch>
            <a:fillRect/>
          </a:stretch>
        </p:blipFill>
        <p:spPr bwMode="auto">
          <a:xfrm rot="5400000">
            <a:off x="-183778" y="3307977"/>
            <a:ext cx="3872755" cy="18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85800"/>
            <a:ext cx="8305800" cy="932688"/>
          </a:xfrm>
        </p:spPr>
        <p:txBody>
          <a:bodyPr>
            <a:normAutofit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2.11.2023.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Интерни час ученика клавира у класи наставнице Софије Стојиљковић и Јелене Перић Конић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Korisnik\Desktop\IMG-1159f4c79c7d412d817bd99bd408e7dd-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0" y="2362200"/>
            <a:ext cx="7882468" cy="3547111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8200"/>
            <a:ext cx="8305800" cy="1085088"/>
          </a:xfrm>
        </p:spPr>
        <p:txBody>
          <a:bodyPr>
            <a:noAutofit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17.11.2023.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Интерни час ученика виолине,гитаре и клавира у класи наставника Софије Стојиљковић, Оливере Тодоровић, Татјане Петровић, Владимира Савића. Клавирска сарадња Татјана Петровић.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Korisnik\Desktop\IMG-597c442d61487f5b09f66899debb372d-V.jpg"/>
          <p:cNvPicPr>
            <a:picLocks noChangeAspect="1" noChangeArrowheads="1"/>
          </p:cNvPicPr>
          <p:nvPr/>
        </p:nvPicPr>
        <p:blipFill>
          <a:blip r:embed="rId2" cstate="print"/>
          <a:srcRect t="23045"/>
          <a:stretch>
            <a:fillRect/>
          </a:stretch>
        </p:blipFill>
        <p:spPr bwMode="auto">
          <a:xfrm>
            <a:off x="1066800" y="2098323"/>
            <a:ext cx="7162800" cy="4134086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8200"/>
            <a:ext cx="2057400" cy="4495800"/>
          </a:xfrm>
        </p:spPr>
        <p:txBody>
          <a:bodyPr>
            <a:normAutofit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22.11.2023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. </a:t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/>
              <a:t> </a:t>
            </a:r>
            <a:r>
              <a:rPr lang="sr-Cyrl-RS" sz="1600" dirty="0" smtClean="0"/>
              <a:t>У </a:t>
            </a: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сали наше школе одржан је још један интерни час. Своја знања и вештине показали су ученици гудачког одсека у класи наставника: Маријане Прокић и Бобана Стојилковића.</a:t>
            </a:r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sr-Cyrl-CS" sz="1800" dirty="0" smtClean="0"/>
              <a:t/>
            </a:r>
            <a:br>
              <a:rPr lang="sr-Cyrl-CS" sz="1800" dirty="0" smtClean="0"/>
            </a:b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429000" y="1524000"/>
            <a:ext cx="4724400" cy="366903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305800" cy="1143000"/>
          </a:xfrm>
        </p:spPr>
        <p:txBody>
          <a:bodyPr>
            <a:noAutofit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24.11.2023. </a:t>
            </a: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Етно фестивал ,,Извор” у Брестовцу. Наступали су ученици етно одсека  кроз солистичко и групно извођење песама. Ученица првог разреда ОМШ Емилија Ђорђевић освојила је прву награду, ученица Лана Радић трећу награду. У категорији групе певача прво и друго место освојили су ученици етно певања.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3250" name="Picture 2" descr="C:\Users\Korisnik\Desktop\IMG-a4ec94499109cd942fa3245ee8edee8f-V.jpg"/>
          <p:cNvPicPr>
            <a:picLocks noChangeAspect="1" noChangeArrowheads="1"/>
          </p:cNvPicPr>
          <p:nvPr/>
        </p:nvPicPr>
        <p:blipFill>
          <a:blip r:embed="rId2" cstate="print"/>
          <a:srcRect l="9091"/>
          <a:stretch>
            <a:fillRect/>
          </a:stretch>
        </p:blipFill>
        <p:spPr bwMode="auto">
          <a:xfrm>
            <a:off x="304800" y="2667000"/>
            <a:ext cx="3810000" cy="215787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53251" name="Picture 3" descr="C:\Users\Korisnik\Desktop\IMG-8a66c4de74c4b7053de2a3c04934c1bc-V.jpg"/>
          <p:cNvPicPr>
            <a:picLocks noChangeAspect="1" noChangeArrowheads="1"/>
          </p:cNvPicPr>
          <p:nvPr/>
        </p:nvPicPr>
        <p:blipFill>
          <a:blip r:embed="rId3" cstate="print"/>
          <a:srcRect t="17284" b="3704"/>
          <a:stretch>
            <a:fillRect/>
          </a:stretch>
        </p:blipFill>
        <p:spPr bwMode="auto">
          <a:xfrm>
            <a:off x="4724400" y="3733800"/>
            <a:ext cx="4114800" cy="24384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8200"/>
            <a:ext cx="8305800" cy="856488"/>
          </a:xfrm>
        </p:spPr>
        <p:txBody>
          <a:bodyPr>
            <a:normAutofit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25.11.2023. 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Ученици етно певања на Манифестацији ,,У ритму” која је одржана у холу ЛКЦ – а.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4274" name="Picture 2" descr="C:\Users\Korisnik\Desktop\IMG-60ab190a7ccc5be7be0530eafa8461e9-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71600" y="2286000"/>
            <a:ext cx="5975910" cy="398145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305800" cy="762000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28.11.2023.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Наступ ученица соло певања на књижевној вечери у библиотеци ,,Радоје Домановић”.  Класа наставнице Драгане Митић, клавирска сарадња Далибор Илић 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9634" name="Picture 2" descr="C:\Users\Korisnik\Desktop\IMG-ae6cb8b7987b1944d1e40ffdb0e6e077-V.jpg"/>
          <p:cNvPicPr>
            <a:picLocks noChangeAspect="1" noChangeArrowheads="1"/>
          </p:cNvPicPr>
          <p:nvPr/>
        </p:nvPicPr>
        <p:blipFill>
          <a:blip r:embed="rId2" cstate="print"/>
          <a:srcRect l="21663" t="12675" r="10714"/>
          <a:stretch>
            <a:fillRect/>
          </a:stretch>
        </p:blipFill>
        <p:spPr bwMode="auto">
          <a:xfrm>
            <a:off x="7086600" y="1981200"/>
            <a:ext cx="1828800" cy="1574911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9635" name="Picture 3" descr="C:\Users\Korisnik\Desktop\IMG-7f50bf3df608493e46f85ef5d677e447-V.jpg"/>
          <p:cNvPicPr>
            <a:picLocks noChangeAspect="1" noChangeArrowheads="1"/>
          </p:cNvPicPr>
          <p:nvPr/>
        </p:nvPicPr>
        <p:blipFill>
          <a:blip r:embed="rId3" cstate="print"/>
          <a:srcRect l="24110" t="22570" r="14657"/>
          <a:stretch>
            <a:fillRect/>
          </a:stretch>
        </p:blipFill>
        <p:spPr bwMode="auto">
          <a:xfrm>
            <a:off x="4953000" y="1981200"/>
            <a:ext cx="1828800" cy="1542179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9636" name="Picture 4" descr="C:\Users\Korisnik\Desktop\IMG-42b5edd9ffe01d9770adfcaede7478ed-V.jpg"/>
          <p:cNvPicPr>
            <a:picLocks noChangeAspect="1" noChangeArrowheads="1"/>
          </p:cNvPicPr>
          <p:nvPr/>
        </p:nvPicPr>
        <p:blipFill>
          <a:blip r:embed="rId4" cstate="print"/>
          <a:srcRect l="10000" t="15000" r="5000"/>
          <a:stretch>
            <a:fillRect/>
          </a:stretch>
        </p:blipFill>
        <p:spPr bwMode="auto">
          <a:xfrm>
            <a:off x="4114800" y="4419600"/>
            <a:ext cx="1447800" cy="19304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9637" name="Picture 5" descr="C:\Users\Korisnik\Desktop\IMG-183b17dbee10a5caab9507fa2be169d8-V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68768" y="4419600"/>
            <a:ext cx="2537833" cy="1857376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9638" name="Picture 6" descr="C:\Users\Korisnik\Desktop\IMG-23210e2b501955a69ed31449d987c1db-V.jpg"/>
          <p:cNvPicPr>
            <a:picLocks noChangeAspect="1" noChangeArrowheads="1"/>
          </p:cNvPicPr>
          <p:nvPr/>
        </p:nvPicPr>
        <p:blipFill>
          <a:blip r:embed="rId6" cstate="print"/>
          <a:srcRect l="14197" t="11108" r="17655" b="5585"/>
          <a:stretch>
            <a:fillRect/>
          </a:stretch>
        </p:blipFill>
        <p:spPr bwMode="auto">
          <a:xfrm>
            <a:off x="416561" y="1981200"/>
            <a:ext cx="1869439" cy="15240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9639" name="Picture 7" descr="C:\Users\Korisnik\Desktop\IMG-c89f2ae84e2a134f5b1eebc64c647d5a-V.jpg"/>
          <p:cNvPicPr>
            <a:picLocks noChangeAspect="1" noChangeArrowheads="1"/>
          </p:cNvPicPr>
          <p:nvPr/>
        </p:nvPicPr>
        <p:blipFill>
          <a:blip r:embed="rId7" cstate="print"/>
          <a:srcRect l="26061" t="13632" r="5758" b="4575"/>
          <a:stretch>
            <a:fillRect/>
          </a:stretch>
        </p:blipFill>
        <p:spPr bwMode="auto">
          <a:xfrm>
            <a:off x="2667000" y="1981200"/>
            <a:ext cx="1905000" cy="15240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9640" name="Picture 8" descr="C:\Users\Korisnik\Desktop\IMG-7f9432e2a306d6478b303f9bae3bc94a-V (1).jpg"/>
          <p:cNvPicPr>
            <a:picLocks noChangeAspect="1" noChangeArrowheads="1"/>
          </p:cNvPicPr>
          <p:nvPr/>
        </p:nvPicPr>
        <p:blipFill>
          <a:blip r:embed="rId8" cstate="print"/>
          <a:srcRect t="17949"/>
          <a:stretch>
            <a:fillRect/>
          </a:stretch>
        </p:blipFill>
        <p:spPr bwMode="auto">
          <a:xfrm>
            <a:off x="457200" y="4495800"/>
            <a:ext cx="2971800" cy="18288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305800" cy="1295400"/>
          </a:xfrm>
        </p:spPr>
        <p:txBody>
          <a:bodyPr>
            <a:normAutofit fontScale="90000"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29.11.2023.</a:t>
            </a:r>
            <a: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У сали школе организован је интерни час ученика у класи наставника: Маријане Прокић, Ирене Аврамовић, Бобана Стојилковића и Миљане Здравковић.</a:t>
            </a:r>
            <a:r>
              <a:rPr lang="en-US" sz="1800" dirty="0" smtClean="0"/>
              <a:t/>
            </a:r>
            <a:br>
              <a:rPr lang="en-US" sz="1800" dirty="0" smtClean="0"/>
            </a:br>
            <a:endParaRPr lang="sr-Cyrl-CS" sz="1800" dirty="0"/>
          </a:p>
        </p:txBody>
      </p:sp>
      <p:pic>
        <p:nvPicPr>
          <p:cNvPr id="3" name="Picture 2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=""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 l="9574" r="24098"/>
          <a:stretch/>
        </p:blipFill>
        <p:spPr bwMode="auto">
          <a:xfrm>
            <a:off x="685800" y="2895600"/>
            <a:ext cx="3733800" cy="2651125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  <a:extLst>
            <a:ext uri="{53640926-AAD7-44D8-BBD7-CCE9431645EC}">
              <a14:shadowObscured xmlns=""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/>
            </a:ext>
          </a:extLst>
        </p:spPr>
      </p:pic>
      <p:pic>
        <p:nvPicPr>
          <p:cNvPr id="4" name="Picture 3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=""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 t="25442" b="10612"/>
          <a:stretch/>
        </p:blipFill>
        <p:spPr bwMode="auto">
          <a:xfrm>
            <a:off x="5486400" y="2286000"/>
            <a:ext cx="2743200" cy="41148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  <a:extLst>
            <a:ext uri="{53640926-AAD7-44D8-BBD7-CCE9431645EC}">
              <a14:shadowObscured xmlns=""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/>
            </a:ext>
          </a:extLst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30.11.2023.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Интерни час ученика дувачког одсека у класи наставнице Невене Грујић. У гостима су били ученици клавирског одсека у класи наставнице Софије Стојиљковић.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0418" name="Picture 2" descr="C:\Users\Korisnik\Desktop\IMG-febff3538dcb0c614371b27b66d7cb5f-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000" y="2819400"/>
            <a:ext cx="3886200" cy="291465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0419" name="Picture 3" descr="C:\Users\Korisnik\Desktop\IMG-e2309e31a01d51a6db4fd97944ad823f-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24400" y="2781300"/>
            <a:ext cx="4038600" cy="302895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tabLst>
                <a:tab pos="2865438" algn="l"/>
              </a:tabLst>
            </a:pPr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1.12.2023.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Ученици етно одсека промовисали су нашу школу кроз солистичко и групно извођење песама, на етно фестивалу у Грделици. Освојене су бројне награде. Лауреат у својој категорији освојила је ученица Нађа Ђорђевић.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5298" name="Picture 2" descr="C:\Users\Korisnik\Desktop\IMG-22c582c5c239e50b44ba68a135f4a7c8-V.jpg"/>
          <p:cNvPicPr>
            <a:picLocks noChangeAspect="1" noChangeArrowheads="1"/>
          </p:cNvPicPr>
          <p:nvPr/>
        </p:nvPicPr>
        <p:blipFill>
          <a:blip r:embed="rId2" cstate="print"/>
          <a:srcRect l="7692" t="15966" r="3846" b="18394"/>
          <a:stretch>
            <a:fillRect/>
          </a:stretch>
        </p:blipFill>
        <p:spPr bwMode="auto">
          <a:xfrm>
            <a:off x="3733800" y="2743200"/>
            <a:ext cx="1752600" cy="28194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55299" name="Picture 3" descr="C:\Users\Korisnik\Desktop\IMG-ac22cdf81af62bd3429a14462dbd761a-V.jpg"/>
          <p:cNvPicPr>
            <a:picLocks noChangeAspect="1" noChangeArrowheads="1"/>
          </p:cNvPicPr>
          <p:nvPr/>
        </p:nvPicPr>
        <p:blipFill>
          <a:blip r:embed="rId3" cstate="print"/>
          <a:srcRect l="18042" t="28455" r="20616" b="21138"/>
          <a:stretch>
            <a:fillRect/>
          </a:stretch>
        </p:blipFill>
        <p:spPr bwMode="auto">
          <a:xfrm>
            <a:off x="838200" y="2362200"/>
            <a:ext cx="1981200" cy="3612777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55300" name="Picture 4" descr="C:\Users\Korisnik\Desktop\IMG-10979c43aaa3291114de072afb57478c-V.jpg"/>
          <p:cNvPicPr>
            <a:picLocks noChangeAspect="1" noChangeArrowheads="1"/>
          </p:cNvPicPr>
          <p:nvPr/>
        </p:nvPicPr>
        <p:blipFill>
          <a:blip r:embed="rId4" cstate="print"/>
          <a:srcRect t="9677" b="9677"/>
          <a:stretch>
            <a:fillRect/>
          </a:stretch>
        </p:blipFill>
        <p:spPr bwMode="auto">
          <a:xfrm>
            <a:off x="6400800" y="2286000"/>
            <a:ext cx="2091965" cy="36576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14600"/>
            <a:ext cx="3048000" cy="2133600"/>
          </a:xfrm>
        </p:spPr>
        <p:txBody>
          <a:bodyPr>
            <a:normAutofit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3.12.2023.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На Републичком такмичењу у Београду ученица Меланија Стојиљковић је освојила прву награду из теорије музике, а ученици Наталији Стојиљковић је припала друга награда.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6626" name="Picture 2" descr="C:\Users\Korisnik\Desktop\IMG-358a539e0d95fe1cc3edc53cf716dbd1-V.jpg"/>
          <p:cNvPicPr>
            <a:picLocks noChangeAspect="1" noChangeArrowheads="1"/>
          </p:cNvPicPr>
          <p:nvPr/>
        </p:nvPicPr>
        <p:blipFill>
          <a:blip r:embed="rId2" cstate="print"/>
          <a:srcRect l="2222" t="11667" r="6667" b="6667"/>
          <a:stretch>
            <a:fillRect/>
          </a:stretch>
        </p:blipFill>
        <p:spPr bwMode="auto">
          <a:xfrm>
            <a:off x="3886200" y="1269380"/>
            <a:ext cx="4038600" cy="482662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0"/>
            <a:ext cx="8305800" cy="1085088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6.12.2023.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Интерни час ученика соло певања: Јефимија Цонић, Јефимија Богдановић, Тамара Стевановић, Емилија Маринковић, Лана Цветковић. Класа наставнице Драгане Митић, уз клавирску пратњу наставника Далибора Илића.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8674" name="Picture 2" descr="C:\Users\Korisnik\Desktop\20231206_182916.jpg"/>
          <p:cNvPicPr>
            <a:picLocks noChangeAspect="1" noChangeArrowheads="1"/>
          </p:cNvPicPr>
          <p:nvPr/>
        </p:nvPicPr>
        <p:blipFill>
          <a:blip r:embed="rId2" cstate="print"/>
          <a:srcRect l="16304" t="17391" r="21739"/>
          <a:stretch>
            <a:fillRect/>
          </a:stretch>
        </p:blipFill>
        <p:spPr bwMode="auto">
          <a:xfrm rot="5400000">
            <a:off x="609600" y="2133600"/>
            <a:ext cx="1905000" cy="19050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8675" name="Picture 3" descr="C:\Users\Korisnik\Desktop\20231206_183448.jpg"/>
          <p:cNvPicPr>
            <a:picLocks noChangeAspect="1" noChangeArrowheads="1"/>
          </p:cNvPicPr>
          <p:nvPr/>
        </p:nvPicPr>
        <p:blipFill>
          <a:blip r:embed="rId3" cstate="print"/>
          <a:srcRect l="9302" t="21705" r="11628"/>
          <a:stretch>
            <a:fillRect/>
          </a:stretch>
        </p:blipFill>
        <p:spPr bwMode="auto">
          <a:xfrm>
            <a:off x="3048000" y="2590800"/>
            <a:ext cx="3200400" cy="2376768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8676" name="Picture 4" descr="C:\Users\Korisnik\Desktop\20231206_181651.jpg"/>
          <p:cNvPicPr>
            <a:picLocks noChangeAspect="1" noChangeArrowheads="1"/>
          </p:cNvPicPr>
          <p:nvPr/>
        </p:nvPicPr>
        <p:blipFill>
          <a:blip r:embed="rId4" cstate="print"/>
          <a:srcRect l="12841" t="13636" r="25795"/>
          <a:stretch>
            <a:fillRect/>
          </a:stretch>
        </p:blipFill>
        <p:spPr bwMode="auto">
          <a:xfrm rot="5400000">
            <a:off x="6825693" y="1948895"/>
            <a:ext cx="1884946" cy="1989668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8677" name="Picture 5" descr="C:\Users\Korisnik\Desktop\20231206_181651.jpg"/>
          <p:cNvPicPr>
            <a:picLocks noChangeAspect="1" noChangeArrowheads="1"/>
          </p:cNvPicPr>
          <p:nvPr/>
        </p:nvPicPr>
        <p:blipFill>
          <a:blip r:embed="rId5" cstate="print"/>
          <a:srcRect l="10000" t="11111" r="30000"/>
          <a:stretch>
            <a:fillRect/>
          </a:stretch>
        </p:blipFill>
        <p:spPr bwMode="auto">
          <a:xfrm rot="5400000">
            <a:off x="636270" y="4392930"/>
            <a:ext cx="1851660" cy="20574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8678" name="Picture 6" descr="C:\Users\Korisnik\Desktop\20231206_182231.jpg"/>
          <p:cNvPicPr>
            <a:picLocks noChangeAspect="1" noChangeArrowheads="1"/>
          </p:cNvPicPr>
          <p:nvPr/>
        </p:nvPicPr>
        <p:blipFill>
          <a:blip r:embed="rId6" cstate="print"/>
          <a:srcRect l="10345" t="21839" r="27586"/>
          <a:stretch>
            <a:fillRect/>
          </a:stretch>
        </p:blipFill>
        <p:spPr bwMode="auto">
          <a:xfrm rot="5400000">
            <a:off x="6725771" y="4399429"/>
            <a:ext cx="2017059" cy="1905001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0"/>
            <a:ext cx="8305800" cy="990600"/>
          </a:xfrm>
        </p:spPr>
        <p:txBody>
          <a:bodyPr>
            <a:normAutofit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8.12.2023.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Новогодишњи концерт ученика клавира у класи наставнице Софије Стојиљковић и ученика виолине – класа наставнице Оливере Тодоровић. 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6626" name="Picture 2" descr="C:\Users\Korisnik\Desktop\IMG-6e0df6af9a709b30dfbb3d9ea1c12850-V.jpg"/>
          <p:cNvPicPr>
            <a:picLocks noChangeAspect="1" noChangeArrowheads="1"/>
          </p:cNvPicPr>
          <p:nvPr/>
        </p:nvPicPr>
        <p:blipFill>
          <a:blip r:embed="rId2" cstate="print"/>
          <a:srcRect t="5451" r="7103"/>
          <a:stretch>
            <a:fillRect/>
          </a:stretch>
        </p:blipFill>
        <p:spPr bwMode="auto">
          <a:xfrm>
            <a:off x="380999" y="2057400"/>
            <a:ext cx="3469547" cy="1626584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6627" name="Picture 3" descr="C:\Users\Korisnik\Desktop\IMG-fd10521a0dce915dfbceba3d311a1e5f-V.jpg"/>
          <p:cNvPicPr>
            <a:picLocks noChangeAspect="1" noChangeArrowheads="1"/>
          </p:cNvPicPr>
          <p:nvPr/>
        </p:nvPicPr>
        <p:blipFill>
          <a:blip r:embed="rId3" cstate="print"/>
          <a:srcRect t="16667" b="12500"/>
          <a:stretch>
            <a:fillRect/>
          </a:stretch>
        </p:blipFill>
        <p:spPr bwMode="auto">
          <a:xfrm>
            <a:off x="5867400" y="2038350"/>
            <a:ext cx="3048000" cy="161925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6628" name="Picture 4" descr="C:\Users\Korisnik\Desktop\IMG-42a4c11ec024762cecb8a05c3753c7a4-V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8600" y="4419600"/>
            <a:ext cx="2057400" cy="15430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6629" name="Picture 5" descr="C:\Users\Korisnik\Desktop\IMG-450d73818bf003ae61f8ca10036b3ab8-V.jpg"/>
          <p:cNvPicPr>
            <a:picLocks noChangeAspect="1" noChangeArrowheads="1"/>
          </p:cNvPicPr>
          <p:nvPr/>
        </p:nvPicPr>
        <p:blipFill>
          <a:blip r:embed="rId5" cstate="print"/>
          <a:srcRect t="17544"/>
          <a:stretch>
            <a:fillRect/>
          </a:stretch>
        </p:blipFill>
        <p:spPr bwMode="auto">
          <a:xfrm>
            <a:off x="4191000" y="2025390"/>
            <a:ext cx="1295400" cy="189891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6630" name="Picture 6" descr="C:\Users\Korisnik\Desktop\IMG-443445716eacbfec0fe0ed182e7cafdc-V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34200" y="4419600"/>
            <a:ext cx="2057400" cy="15430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6631" name="Picture 7" descr="C:\Users\Korisnik\Desktop\IMG-1aae043369199b53d4f0a052764e57c8-V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38400" y="4419600"/>
            <a:ext cx="2133600" cy="16002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6632" name="Picture 8" descr="C:\Users\Korisnik\Desktop\IMG-b9238dfc8e2fba4f1e7aa43eec93d2c9-V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24400" y="4419600"/>
            <a:ext cx="2057400" cy="15430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67000"/>
            <a:ext cx="2286000" cy="2057400"/>
          </a:xfrm>
        </p:spPr>
        <p:txBody>
          <a:bodyPr>
            <a:normAutofit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10.12.2023.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На Републичком такмичењу из теоретских предмета у Београду освојили смо једну прву, две друге и једну трећу награду. 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602" name="Picture 2" descr="C:\Users\Korisnik\Desktop\IMG-44b3c50a36149fe47629f3dab5f71ef8-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0400" y="1295400"/>
            <a:ext cx="5486400" cy="4738458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09600"/>
            <a:ext cx="8305800" cy="1237488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13.12.2023.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Интерни час соло певача у класи наставнице Драгане Митић, уз клавирску сарадњу наставника Далибора Илића. Час је одржан у сали школе.Ученице Јефимија Богдановић, Јефимија Цонић, Милица Новковић, Емилија Стојановић, Тамара Стевановић, Емилија Маринковић и Лана Цветковић су одмериле своје музичке капацитете.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650" name="Picture 2" descr="C:\Users\Korisnik\Desktop\Screenshot_20231213_174622_Camera.jpg"/>
          <p:cNvPicPr>
            <a:picLocks noChangeAspect="1" noChangeArrowheads="1"/>
          </p:cNvPicPr>
          <p:nvPr/>
        </p:nvPicPr>
        <p:blipFill>
          <a:blip r:embed="rId2" cstate="print"/>
          <a:srcRect l="4630" t="20833" r="16667" b="39584"/>
          <a:stretch>
            <a:fillRect/>
          </a:stretch>
        </p:blipFill>
        <p:spPr bwMode="auto">
          <a:xfrm>
            <a:off x="228600" y="2057400"/>
            <a:ext cx="1752600" cy="19050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7651" name="Picture 3" descr="C:\Users\Korisnik\Desktop\20231213_180207.jpg"/>
          <p:cNvPicPr>
            <a:picLocks noChangeAspect="1" noChangeArrowheads="1"/>
          </p:cNvPicPr>
          <p:nvPr/>
        </p:nvPicPr>
        <p:blipFill>
          <a:blip r:embed="rId3" cstate="print"/>
          <a:srcRect l="18750" t="25000" r="28750"/>
          <a:stretch>
            <a:fillRect/>
          </a:stretch>
        </p:blipFill>
        <p:spPr bwMode="auto">
          <a:xfrm rot="5400000">
            <a:off x="2354035" y="1989364"/>
            <a:ext cx="1905001" cy="2041073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7652" name="Picture 4" descr="C:\Users\Korisnik\Desktop\20231213_180756.jpg"/>
          <p:cNvPicPr>
            <a:picLocks noChangeAspect="1" noChangeArrowheads="1"/>
          </p:cNvPicPr>
          <p:nvPr/>
        </p:nvPicPr>
        <p:blipFill>
          <a:blip r:embed="rId4" cstate="print"/>
          <a:srcRect l="22222" t="25926" r="22222"/>
          <a:stretch>
            <a:fillRect/>
          </a:stretch>
        </p:blipFill>
        <p:spPr bwMode="auto">
          <a:xfrm rot="5400000">
            <a:off x="4572000" y="2057400"/>
            <a:ext cx="1905000" cy="19050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7653" name="Picture 5" descr="C:\Users\Korisnik\Desktop\20231213_175635.jpg"/>
          <p:cNvPicPr>
            <a:picLocks noChangeAspect="1" noChangeArrowheads="1"/>
          </p:cNvPicPr>
          <p:nvPr/>
        </p:nvPicPr>
        <p:blipFill>
          <a:blip r:embed="rId5" cstate="print"/>
          <a:srcRect l="18750" t="20000" r="28750"/>
          <a:stretch>
            <a:fillRect/>
          </a:stretch>
        </p:blipFill>
        <p:spPr bwMode="auto">
          <a:xfrm rot="5400000">
            <a:off x="6914470" y="1924730"/>
            <a:ext cx="1857377" cy="2122717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7654" name="Picture 6" descr="C:\Users\Korisnik\Desktop\20231213_181335.jpg"/>
          <p:cNvPicPr>
            <a:picLocks noChangeAspect="1" noChangeArrowheads="1"/>
          </p:cNvPicPr>
          <p:nvPr/>
        </p:nvPicPr>
        <p:blipFill>
          <a:blip r:embed="rId6" cstate="print"/>
          <a:srcRect l="21591" t="22727" r="27273"/>
          <a:stretch>
            <a:fillRect/>
          </a:stretch>
        </p:blipFill>
        <p:spPr bwMode="auto">
          <a:xfrm rot="5400000">
            <a:off x="372037" y="4199963"/>
            <a:ext cx="2151525" cy="24384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7655" name="Picture 7" descr="C:\Users\Korisnik\Desktop\20231213_174933.jpg"/>
          <p:cNvPicPr>
            <a:picLocks noChangeAspect="1" noChangeArrowheads="1"/>
          </p:cNvPicPr>
          <p:nvPr/>
        </p:nvPicPr>
        <p:blipFill>
          <a:blip r:embed="rId7" cstate="print"/>
          <a:srcRect l="16575" t="24862" r="33702"/>
          <a:stretch>
            <a:fillRect/>
          </a:stretch>
        </p:blipFill>
        <p:spPr bwMode="auto">
          <a:xfrm rot="5400000">
            <a:off x="3451860" y="4168140"/>
            <a:ext cx="2133600" cy="248412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7656" name="Picture 8" descr="C:\Users\Korisnik\Desktop\20231213_174653.jpg"/>
          <p:cNvPicPr>
            <a:picLocks noChangeAspect="1" noChangeArrowheads="1"/>
          </p:cNvPicPr>
          <p:nvPr/>
        </p:nvPicPr>
        <p:blipFill>
          <a:blip r:embed="rId8" cstate="print"/>
          <a:srcRect l="16667" t="22727" r="32197"/>
          <a:stretch>
            <a:fillRect/>
          </a:stretch>
        </p:blipFill>
        <p:spPr bwMode="auto">
          <a:xfrm rot="5400000">
            <a:off x="6591299" y="4152902"/>
            <a:ext cx="2133601" cy="25146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066800"/>
            <a:ext cx="3886200" cy="1676400"/>
          </a:xfrm>
        </p:spPr>
        <p:txBody>
          <a:bodyPr>
            <a:normAutofit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14.12.2023.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Интерни час у Сали школе у класи наставника: Вељковић Дејана, Вељковић Миле, Миљковић Снежане, Пешић Марије и Стојковић Николе. Клавирска сарадња: Пејчић Јована.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602" name="Picture 2" descr="C:\Users\Korisnik\Desktop\IMG-ca7e33943080d215e7b9abf18f2714e6-V.jpg"/>
          <p:cNvPicPr>
            <a:picLocks noChangeAspect="1" noChangeArrowheads="1"/>
          </p:cNvPicPr>
          <p:nvPr/>
        </p:nvPicPr>
        <p:blipFill>
          <a:blip r:embed="rId2" cstate="print"/>
          <a:srcRect l="5488" t="19512" b="9756"/>
          <a:stretch>
            <a:fillRect/>
          </a:stretch>
        </p:blipFill>
        <p:spPr bwMode="auto">
          <a:xfrm>
            <a:off x="152400" y="3733800"/>
            <a:ext cx="5158828" cy="28956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5603" name="Picture 3" descr="C:\Users\Korisnik\Desktop\IMG-8cf2eec64ee7a40485d07ab0d783dc6c-V.jpg"/>
          <p:cNvPicPr>
            <a:picLocks noChangeAspect="1" noChangeArrowheads="1"/>
          </p:cNvPicPr>
          <p:nvPr/>
        </p:nvPicPr>
        <p:blipFill>
          <a:blip r:embed="rId3" cstate="print"/>
          <a:srcRect l="7317" t="26581" r="8537" b="14469"/>
          <a:stretch>
            <a:fillRect/>
          </a:stretch>
        </p:blipFill>
        <p:spPr bwMode="auto">
          <a:xfrm>
            <a:off x="4350774" y="914400"/>
            <a:ext cx="4640826" cy="24384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8200"/>
            <a:ext cx="8305800" cy="762000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16.12.2023.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Интерни час ученика клавира у класи наставника :Ане Круљ, Емилије Митић и Ирене Аврамовић.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602" name="Picture 2" descr="C:\Users\Korisnik\Desktop\IMG-db78093383835007cbb49243339dbd5d-V.jpg"/>
          <p:cNvPicPr>
            <a:picLocks noChangeAspect="1" noChangeArrowheads="1"/>
          </p:cNvPicPr>
          <p:nvPr/>
        </p:nvPicPr>
        <p:blipFill>
          <a:blip r:embed="rId2" cstate="print"/>
          <a:srcRect l="2439" t="14634" r="4878" b="4065"/>
          <a:stretch>
            <a:fillRect/>
          </a:stretch>
        </p:blipFill>
        <p:spPr bwMode="auto">
          <a:xfrm>
            <a:off x="1600200" y="2209800"/>
            <a:ext cx="5791200" cy="38100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38400"/>
            <a:ext cx="2057400" cy="3124200"/>
          </a:xfrm>
        </p:spPr>
        <p:txBody>
          <a:bodyPr>
            <a:normAutofit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20.12.2023.</a:t>
            </a:r>
            <a: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Новогодишњи интерни час ученика из класе наставника: Маријане Прокић, Миљане Здравковић и Јоване Миленковић Пејчић.</a:t>
            </a:r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sr-Cyrl-CS" sz="1800" dirty="0" smtClean="0"/>
              <a:t/>
            </a:r>
            <a:br>
              <a:rPr lang="sr-Cyrl-CS" sz="1800" dirty="0" smtClean="0"/>
            </a:b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657600" y="1524000"/>
            <a:ext cx="4191000" cy="429768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305800" cy="609600"/>
          </a:xfrm>
        </p:spPr>
        <p:txBody>
          <a:bodyPr>
            <a:normAutofit fontScale="90000"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21.12.2023.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У сали школе одржан је интерни час клавира ТО и УК.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6626" name="Picture 2" descr="C:\Users\Korisnik\Desktop\IMG-00c668a9111285086125e76fb1f635c5-V.jpg"/>
          <p:cNvPicPr>
            <a:picLocks noChangeAspect="1" noChangeArrowheads="1"/>
          </p:cNvPicPr>
          <p:nvPr/>
        </p:nvPicPr>
        <p:blipFill>
          <a:blip r:embed="rId2" cstate="print"/>
          <a:srcRect l="6897" t="30651" r="5747" b="9578"/>
          <a:stretch>
            <a:fillRect/>
          </a:stretch>
        </p:blipFill>
        <p:spPr bwMode="auto">
          <a:xfrm>
            <a:off x="1150815" y="2209800"/>
            <a:ext cx="6979139" cy="35814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305800" cy="685800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21.12.2023.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Интерни час ученика у класи наставника Нинославе Стаменковић, Марије Ђорђевић и Дуње Ђедовић.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651" name="Picture 3" descr="C:\Users\Korisnik\Desktop\IMG-9800618e478d233facd5955216fb662f-V.jpg"/>
          <p:cNvPicPr>
            <a:picLocks noChangeAspect="1" noChangeArrowheads="1"/>
          </p:cNvPicPr>
          <p:nvPr/>
        </p:nvPicPr>
        <p:blipFill>
          <a:blip r:embed="rId2" cstate="print"/>
          <a:srcRect l="6250" t="16667" r="5000" b="8333"/>
          <a:stretch>
            <a:fillRect/>
          </a:stretch>
        </p:blipFill>
        <p:spPr bwMode="auto">
          <a:xfrm>
            <a:off x="1295400" y="2133600"/>
            <a:ext cx="6500707" cy="4120166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0"/>
            <a:ext cx="8305800" cy="1085088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21.12.2023.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Интерни час ученика соло певања, флауте и клавира, који је одржан у Сали општине. Класе наставника: Ане Круљ, Драгане Митић и Невене Грујић ,уз клавирску сарадњу Далибора Илића и Ане Круљ.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6626" name="Picture 2" descr="C:\Users\Korisnik\Desktop\IMG_6263.jpeg"/>
          <p:cNvPicPr>
            <a:picLocks noChangeAspect="1" noChangeArrowheads="1"/>
          </p:cNvPicPr>
          <p:nvPr/>
        </p:nvPicPr>
        <p:blipFill>
          <a:blip r:embed="rId2" cstate="print"/>
          <a:srcRect l="10526" t="25731" r="10526"/>
          <a:stretch>
            <a:fillRect/>
          </a:stretch>
        </p:blipFill>
        <p:spPr bwMode="auto">
          <a:xfrm>
            <a:off x="4800600" y="3810000"/>
            <a:ext cx="3861000" cy="272415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6628" name="Picture 4" descr="C:\Users\Korisnik\Desktop\IMG_6268.jpeg"/>
          <p:cNvPicPr>
            <a:picLocks noChangeAspect="1" noChangeArrowheads="1"/>
          </p:cNvPicPr>
          <p:nvPr/>
        </p:nvPicPr>
        <p:blipFill>
          <a:blip r:embed="rId3" cstate="print"/>
          <a:srcRect l="10714" t="26190" r="8929"/>
          <a:stretch>
            <a:fillRect/>
          </a:stretch>
        </p:blipFill>
        <p:spPr bwMode="auto">
          <a:xfrm>
            <a:off x="457200" y="2133600"/>
            <a:ext cx="3871452" cy="26670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0"/>
            <a:ext cx="8305800" cy="533400"/>
          </a:xfrm>
        </p:spPr>
        <p:txBody>
          <a:bodyPr>
            <a:noAutofit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22.12.2024.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Новогодишњи  концерт ученика хармонике одржан у Народном музеју.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8674" name="Picture 2" descr="C:\Users\Korisnik\Desktop\IMG-a0e945dbde90dece024af9f0d3104099-V.jpg"/>
          <p:cNvPicPr>
            <a:picLocks noChangeAspect="1" noChangeArrowheads="1"/>
          </p:cNvPicPr>
          <p:nvPr/>
        </p:nvPicPr>
        <p:blipFill>
          <a:blip r:embed="rId2" cstate="print"/>
          <a:srcRect t="9278" b="13401"/>
          <a:stretch>
            <a:fillRect/>
          </a:stretch>
        </p:blipFill>
        <p:spPr bwMode="auto">
          <a:xfrm>
            <a:off x="6629400" y="3962400"/>
            <a:ext cx="2209800" cy="2278144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8675" name="Picture 3" descr="C:\Users\Korisnik\Desktop\IMG-cfc8aa0d43548072d09fb94f2608bfda-V.jpg"/>
          <p:cNvPicPr>
            <a:picLocks noChangeAspect="1" noChangeArrowheads="1"/>
          </p:cNvPicPr>
          <p:nvPr/>
        </p:nvPicPr>
        <p:blipFill>
          <a:blip r:embed="rId3" cstate="print"/>
          <a:srcRect b="15625"/>
          <a:stretch>
            <a:fillRect/>
          </a:stretch>
        </p:blipFill>
        <p:spPr bwMode="auto">
          <a:xfrm>
            <a:off x="1981200" y="1447800"/>
            <a:ext cx="1964267" cy="22098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8676" name="Picture 4" descr="C:\Users\Korisnik\Desktop\IMG-045f1118247d7d2e2bb06c3ab11011e3-V.jpg"/>
          <p:cNvPicPr>
            <a:picLocks noChangeAspect="1" noChangeArrowheads="1"/>
          </p:cNvPicPr>
          <p:nvPr/>
        </p:nvPicPr>
        <p:blipFill>
          <a:blip r:embed="rId4" cstate="print"/>
          <a:srcRect t="35484" b="3226"/>
          <a:stretch>
            <a:fillRect/>
          </a:stretch>
        </p:blipFill>
        <p:spPr bwMode="auto">
          <a:xfrm>
            <a:off x="5102391" y="1447800"/>
            <a:ext cx="2610853" cy="21336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8677" name="Picture 5" descr="C:\Users\Korisnik\Desktop\IMG-89dce6a599405e97a07bdbacace91e5b-V.jpg"/>
          <p:cNvPicPr>
            <a:picLocks noChangeAspect="1" noChangeArrowheads="1"/>
          </p:cNvPicPr>
          <p:nvPr/>
        </p:nvPicPr>
        <p:blipFill>
          <a:blip r:embed="rId5" cstate="print"/>
          <a:srcRect b="12981"/>
          <a:stretch>
            <a:fillRect/>
          </a:stretch>
        </p:blipFill>
        <p:spPr bwMode="auto">
          <a:xfrm>
            <a:off x="381000" y="3962400"/>
            <a:ext cx="1981199" cy="2298699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8678" name="Picture 6" descr="C:\Users\Korisnik\Desktop\IMG-3cc3b2c4274d0832d4d91fa6b1a90afa-V.jpg"/>
          <p:cNvPicPr>
            <a:picLocks noChangeAspect="1" noChangeArrowheads="1"/>
          </p:cNvPicPr>
          <p:nvPr/>
        </p:nvPicPr>
        <p:blipFill>
          <a:blip r:embed="rId6" cstate="print"/>
          <a:srcRect t="11765" b="35294"/>
          <a:stretch>
            <a:fillRect/>
          </a:stretch>
        </p:blipFill>
        <p:spPr bwMode="auto">
          <a:xfrm>
            <a:off x="2895600" y="3962400"/>
            <a:ext cx="3276600" cy="2312894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38400"/>
            <a:ext cx="1447800" cy="2819400"/>
          </a:xfrm>
        </p:spPr>
        <p:txBody>
          <a:bodyPr>
            <a:normAutofit fontScale="90000"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23.12.2023.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Интерни час ученика виолине одржан у сали школе .   у класи наставнице Јасмине Стаменковић. Клавирска пратња Татјана Петровић. 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698" name="Picture 2" descr="C:\Users\Korisnik\Desktop\IMG-e2a1ff8eebd45dd2dcf29bfa9f3c6a0d-V.jpg"/>
          <p:cNvPicPr>
            <a:picLocks noChangeAspect="1" noChangeArrowheads="1"/>
          </p:cNvPicPr>
          <p:nvPr/>
        </p:nvPicPr>
        <p:blipFill>
          <a:blip r:embed="rId2" cstate="print"/>
          <a:srcRect t="9195"/>
          <a:stretch>
            <a:fillRect/>
          </a:stretch>
        </p:blipFill>
        <p:spPr bwMode="auto">
          <a:xfrm>
            <a:off x="2133600" y="1524000"/>
            <a:ext cx="6629400" cy="451485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8200"/>
            <a:ext cx="8305800" cy="685800"/>
          </a:xfrm>
        </p:spPr>
        <p:txBody>
          <a:bodyPr>
            <a:normAutofit fontScale="90000"/>
          </a:bodyPr>
          <a:lstStyle/>
          <a:p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23.12.2023.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Наши  ученици виолине у класи наставнице Милене Николић и Јелене Петровић, показали су своје музичке капацитете на интерном часу . Клавирска пратња  Тања Петровић.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22" name="Picture 2" descr="C:\Users\Korisnik\Desktop\IMG-a10102711bc01151f6bb2e6e772b3f74-V.jpg"/>
          <p:cNvPicPr>
            <a:picLocks noChangeAspect="1" noChangeArrowheads="1"/>
          </p:cNvPicPr>
          <p:nvPr/>
        </p:nvPicPr>
        <p:blipFill>
          <a:blip r:embed="rId2" cstate="print"/>
          <a:srcRect t="9981"/>
          <a:stretch>
            <a:fillRect/>
          </a:stretch>
        </p:blipFill>
        <p:spPr bwMode="auto">
          <a:xfrm>
            <a:off x="5867400" y="2209800"/>
            <a:ext cx="3048000" cy="366753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30723" name="Picture 3" descr="C:\Users\Korisnik\Desktop\IMG-f8e9bfa5143db3d098cb9587c5fc3cb6-V.jpg"/>
          <p:cNvPicPr>
            <a:picLocks noChangeAspect="1" noChangeArrowheads="1"/>
          </p:cNvPicPr>
          <p:nvPr/>
        </p:nvPicPr>
        <p:blipFill>
          <a:blip r:embed="rId3" cstate="print"/>
          <a:srcRect l="4225" t="18310" r="2817"/>
          <a:stretch>
            <a:fillRect/>
          </a:stretch>
        </p:blipFill>
        <p:spPr bwMode="auto">
          <a:xfrm>
            <a:off x="189186" y="2286000"/>
            <a:ext cx="5376042" cy="35433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762000"/>
            <a:ext cx="8305800" cy="1676400"/>
          </a:xfrm>
        </p:spPr>
        <p:txBody>
          <a:bodyPr>
            <a:normAutofit fontScale="90000"/>
          </a:bodyPr>
          <a:lstStyle/>
          <a:p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23-24.12.2023.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Међународно такмичење младих соло певача ,, Вокална рапсодија” које је одржано у Музичкој школи ,,Стеван Мокрањац” у Београду. Наше ученице су освојиле награде: Тамара Стевановић – прва награда; Лана Цветковић- прва награда; Емилија Маринковић – друга награда. Класа наставнице Драгане Митић, уз клавирску сарадњу наставника Далибора Илића. </a:t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604" name="Picture 4" descr="C:\Users\Korisnik\Desktop\20231223_21432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2676525" y="3267075"/>
            <a:ext cx="3581400" cy="268605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5605" name="Picture 5" descr="C:\Users\Korisnik\Desktop\20231223_214317 (1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5400000">
            <a:off x="5638800" y="3200400"/>
            <a:ext cx="3657600" cy="27432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5606" name="Picture 6" descr="C:\Users\Korisnik\Desktop\20231224_191210.jpg"/>
          <p:cNvPicPr>
            <a:picLocks noChangeAspect="1" noChangeArrowheads="1"/>
          </p:cNvPicPr>
          <p:nvPr/>
        </p:nvPicPr>
        <p:blipFill>
          <a:blip r:embed="rId4" cstate="print"/>
          <a:srcRect t="9220" r="4255" b="2837"/>
          <a:stretch>
            <a:fillRect/>
          </a:stretch>
        </p:blipFill>
        <p:spPr bwMode="auto">
          <a:xfrm rot="5400000">
            <a:off x="-264160" y="3388360"/>
            <a:ext cx="3657600" cy="251968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C:\Users\Korisnik\Desktop\20231223_183215.jpg"/>
          <p:cNvPicPr>
            <a:picLocks noChangeAspect="1" noChangeArrowheads="1"/>
          </p:cNvPicPr>
          <p:nvPr/>
        </p:nvPicPr>
        <p:blipFill>
          <a:blip r:embed="rId2" cstate="print"/>
          <a:srcRect l="13158" t="19298" r="21053"/>
          <a:stretch>
            <a:fillRect/>
          </a:stretch>
        </p:blipFill>
        <p:spPr bwMode="auto">
          <a:xfrm rot="5400000">
            <a:off x="3565365" y="4130835"/>
            <a:ext cx="2305878" cy="2121408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6627" name="Picture 3" descr="C:\Users\Korisnik\Desktop\20231223_185008 (1).jpg"/>
          <p:cNvPicPr>
            <a:picLocks noChangeAspect="1" noChangeArrowheads="1"/>
          </p:cNvPicPr>
          <p:nvPr/>
        </p:nvPicPr>
        <p:blipFill>
          <a:blip r:embed="rId3" cstate="print"/>
          <a:srcRect l="13158" t="12281" r="21053" b="7018"/>
          <a:stretch>
            <a:fillRect/>
          </a:stretch>
        </p:blipFill>
        <p:spPr bwMode="auto">
          <a:xfrm rot="5400000">
            <a:off x="3485321" y="1086679"/>
            <a:ext cx="2401957" cy="22098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6628" name="Picture 4" descr="C:\Users\Korisnik\Desktop\20231223_141004 (1).jpg"/>
          <p:cNvPicPr>
            <a:picLocks noChangeAspect="1" noChangeArrowheads="1"/>
          </p:cNvPicPr>
          <p:nvPr/>
        </p:nvPicPr>
        <p:blipFill>
          <a:blip r:embed="rId4" cstate="print"/>
          <a:srcRect t="24324" r="21621"/>
          <a:stretch>
            <a:fillRect/>
          </a:stretch>
        </p:blipFill>
        <p:spPr bwMode="auto">
          <a:xfrm rot="5400000">
            <a:off x="6433457" y="1338943"/>
            <a:ext cx="2525486" cy="18288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6632" name="Picture 8" descr="C:\Users\Korisnik\Desktop\IMG-c013fc9a06c1933d34532ba426df5c0d-V.jpg"/>
          <p:cNvPicPr>
            <a:picLocks noChangeAspect="1" noChangeArrowheads="1"/>
          </p:cNvPicPr>
          <p:nvPr/>
        </p:nvPicPr>
        <p:blipFill>
          <a:blip r:embed="rId5" cstate="print"/>
          <a:srcRect t="13142" r="5376" b="23775"/>
          <a:stretch>
            <a:fillRect/>
          </a:stretch>
        </p:blipFill>
        <p:spPr bwMode="auto">
          <a:xfrm>
            <a:off x="533400" y="4080935"/>
            <a:ext cx="2438400" cy="2167466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6633" name="Picture 9" descr="C:\Users\Korisnik\Desktop\20231223_160829.jpg"/>
          <p:cNvPicPr>
            <a:picLocks noChangeAspect="1" noChangeArrowheads="1"/>
          </p:cNvPicPr>
          <p:nvPr/>
        </p:nvPicPr>
        <p:blipFill>
          <a:blip r:embed="rId6" cstate="print"/>
          <a:srcRect r="21429"/>
          <a:stretch>
            <a:fillRect/>
          </a:stretch>
        </p:blipFill>
        <p:spPr bwMode="auto">
          <a:xfrm rot="5400000">
            <a:off x="400955" y="1021444"/>
            <a:ext cx="2474687" cy="23622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6634" name="Picture 10" descr="C:\Users\Korisnik\Desktop\IMG-72c9453a01074e6b488886e7cd10f288-V.jpg"/>
          <p:cNvPicPr>
            <a:picLocks noChangeAspect="1" noChangeArrowheads="1"/>
          </p:cNvPicPr>
          <p:nvPr/>
        </p:nvPicPr>
        <p:blipFill>
          <a:blip r:embed="rId7" cstate="print"/>
          <a:srcRect l="7619" r="12381" b="17143"/>
          <a:stretch>
            <a:fillRect/>
          </a:stretch>
        </p:blipFill>
        <p:spPr bwMode="auto">
          <a:xfrm>
            <a:off x="6858000" y="3962400"/>
            <a:ext cx="1765738" cy="24384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24.12.2023.  </a:t>
            </a:r>
            <a:r>
              <a:rPr lang="sr-Cyrl-RS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Наступ хора на Новогодишњем  концерту  одржаном у Центру за стручно усавршавање.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C:\Users\Korisnik\Desktop\20240913_124601.jpg"/>
          <p:cNvPicPr>
            <a:picLocks noChangeAspect="1" noChangeArrowheads="1"/>
          </p:cNvPicPr>
          <p:nvPr/>
        </p:nvPicPr>
        <p:blipFill>
          <a:blip r:embed="rId2" cstate="print"/>
          <a:srcRect t="39518" r="33962" b="-314"/>
          <a:stretch>
            <a:fillRect/>
          </a:stretch>
        </p:blipFill>
        <p:spPr bwMode="auto">
          <a:xfrm>
            <a:off x="470338" y="2355669"/>
            <a:ext cx="8292662" cy="3435531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14600"/>
            <a:ext cx="1371600" cy="2895600"/>
          </a:xfrm>
        </p:spPr>
        <p:txBody>
          <a:bodyPr>
            <a:normAutofit/>
          </a:bodyPr>
          <a:lstStyle/>
          <a:p>
            <a:r>
              <a:rPr lang="sr-Cyrl-RS" sz="2000" b="1" u="sng" dirty="0" smtClean="0">
                <a:latin typeface="Times New Roman" pitchFamily="18" charset="0"/>
                <a:cs typeface="Times New Roman" pitchFamily="18" charset="0"/>
              </a:rPr>
              <a:t>25.12.2023. </a:t>
            </a:r>
            <a:br>
              <a:rPr lang="sr-Cyrl-RS" sz="2000" b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Интерни час ученика у класи наставнице Иване Авакумовић Ранђеловић и Роберте Марковић.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1746" name="Picture 2" descr="C:\Users\Korisnik\Desktop\IMG-22e8483fe47390029dcdff2bc0bb5c0d-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09800" y="1447800"/>
            <a:ext cx="6401251" cy="4808051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8200"/>
            <a:ext cx="8305800" cy="685800"/>
          </a:xfrm>
        </p:spPr>
        <p:txBody>
          <a:bodyPr>
            <a:normAutofit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25.12.2023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Концерт  ученика клавирског одсека одржан је у Сали града Лесковца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2771" name="Picture 3" descr="C:\Users\Korisnik\Desktop\IMG-61990a675279e86b1d3fbd63e7a7bc3c-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" y="2057400"/>
            <a:ext cx="8610600" cy="3880152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8200"/>
            <a:ext cx="8305800" cy="838200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25.12.2023. </a:t>
            </a:r>
            <a:b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Новогодишњи концерт ученика издвојеног одељења у Лебану. </a:t>
            </a:r>
            <a:r>
              <a:rPr lang="sr-Cyrl-CS" sz="1800" dirty="0" smtClean="0">
                <a:latin typeface="Times New Roman" pitchFamily="18" charset="0"/>
                <a:cs typeface="Times New Roman" pitchFamily="18" charset="0"/>
              </a:rPr>
              <a:t>О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држан је у холу Дома културе ,,Радан”.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794" name="Picture 2" descr="C:\Users\Korisnik\Desktop\IMG-75dc6c5d5124e16f9b08eb16713f6bff-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3400" y="1828800"/>
            <a:ext cx="2374900" cy="178117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3795" name="Picture 3" descr="C:\Users\Korisnik\Desktop\IMG-f33ba5d873618a59c6c7941909205fc1-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1828800"/>
            <a:ext cx="2362200" cy="17716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3796" name="Picture 4" descr="C:\Users\Korisnik\Desktop\IMG-2a0a22842f5c8e2e396e54c294189b4e-V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9800" y="1828800"/>
            <a:ext cx="2362200" cy="17716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3797" name="Picture 5" descr="C:\Users\Korisnik\Desktop\IMG-82e1cec6e74308f34320b7a8be4b693a-V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" y="4057650"/>
            <a:ext cx="2514600" cy="18859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3798" name="Picture 6" descr="C:\Users\Korisnik\Desktop\IMG-3152dfc74e62c361df6aca15963394b9-V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0400" y="4000500"/>
            <a:ext cx="2514600" cy="18859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3799" name="Picture 7" descr="C:\Users\Korisnik\Desktop\IMG-24b24e2d0afa15eafb7c2204a26ca3f3-V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43600" y="4038600"/>
            <a:ext cx="2489200" cy="18669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8200"/>
            <a:ext cx="8305800" cy="1066800"/>
          </a:xfrm>
        </p:spPr>
        <p:txBody>
          <a:bodyPr>
            <a:normAutofit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26.12.2023.</a:t>
            </a:r>
            <a:b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На концерту у Центру за стручно усавршавање наступали су ученици у класи наставнице Софије Стојиљковић.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650" name="Picture 2" descr="C:\Users\Korisnik\Desktop\IMG-70a0871cf33c548333e50b686f5deb07-V (1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76800" y="2495550"/>
            <a:ext cx="3733800" cy="280035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7651" name="Picture 3" descr="C:\Users\Korisnik\Desktop\IMG-5c84b5e4a9975c8e54380508ee58ad7b-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9600" y="2590800"/>
            <a:ext cx="3683000" cy="276225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8200"/>
            <a:ext cx="8305800" cy="1008888"/>
          </a:xfrm>
        </p:spPr>
        <p:txBody>
          <a:bodyPr>
            <a:normAutofit fontScale="90000"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26.12.2023. </a:t>
            </a:r>
            <a:b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Новогодишњи концерт ученика издвојеног одељења у Медвеђи. Класа наставника: Загорке Миљковић, Наташе Перовић, Немање Станковића и Лазара Вучковића.  Концерт је одржан у сали Културног центра у Медвеђи.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7586" name="Picture 2" descr="C:\Users\Korisnik\Desktop\20240920_111018.jpg"/>
          <p:cNvPicPr>
            <a:picLocks noChangeAspect="1" noChangeArrowheads="1"/>
          </p:cNvPicPr>
          <p:nvPr/>
        </p:nvPicPr>
        <p:blipFill>
          <a:blip r:embed="rId2" cstate="print"/>
          <a:srcRect t="34696" b="34330"/>
          <a:stretch>
            <a:fillRect/>
          </a:stretch>
        </p:blipFill>
        <p:spPr bwMode="auto">
          <a:xfrm>
            <a:off x="457200" y="2286000"/>
            <a:ext cx="4953000" cy="3324021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7587" name="Picture 3" descr="C:\Users\Korisnik\Desktop\20240920_111042.jpg"/>
          <p:cNvPicPr>
            <a:picLocks noChangeAspect="1" noChangeArrowheads="1"/>
          </p:cNvPicPr>
          <p:nvPr/>
        </p:nvPicPr>
        <p:blipFill>
          <a:blip r:embed="rId3" cstate="print"/>
          <a:srcRect t="31806" b="22040"/>
          <a:stretch>
            <a:fillRect/>
          </a:stretch>
        </p:blipFill>
        <p:spPr bwMode="auto">
          <a:xfrm>
            <a:off x="5791200" y="2590800"/>
            <a:ext cx="2743200" cy="27432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667512"/>
          </a:xfrm>
        </p:spPr>
        <p:txBody>
          <a:bodyPr>
            <a:normAutofit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27.12.2023.  </a:t>
            </a:r>
            <a:b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Ученици етно одсека на Новогодишњем концерту у Центру за стручно усавршавање.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7346" name="Picture 2" descr="C:\Users\Korisnik\Desktop\IMG-e5dd71f4f7d1b6362b6a35b973159f1e-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00800" y="3886200"/>
            <a:ext cx="2540000" cy="19050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57347" name="Picture 3" descr="C:\Users\Korisnik\Desktop\IMG-acfd3afea8a7652589996d38a316bae9-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2514600"/>
            <a:ext cx="3581400" cy="268605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57348" name="Picture 4" descr="C:\Users\Korisnik\Desktop\IMG-6360f762c292c2a18e72d1531b416d63-V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24600" y="1828800"/>
            <a:ext cx="2514600" cy="188595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57349" name="Picture 5" descr="C:\Users\Korisnik\Desktop\IMG-2936949cbf22938352db2d136426a8a9-V.jpg"/>
          <p:cNvPicPr>
            <a:picLocks noChangeAspect="1" noChangeArrowheads="1"/>
          </p:cNvPicPr>
          <p:nvPr/>
        </p:nvPicPr>
        <p:blipFill>
          <a:blip r:embed="rId5" cstate="print"/>
          <a:srcRect t="14063" b="7812"/>
          <a:stretch>
            <a:fillRect/>
          </a:stretch>
        </p:blipFill>
        <p:spPr bwMode="auto">
          <a:xfrm>
            <a:off x="3962400" y="2057400"/>
            <a:ext cx="2194560" cy="3810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09800"/>
            <a:ext cx="2209800" cy="2133600"/>
          </a:xfrm>
        </p:spPr>
        <p:txBody>
          <a:bodyPr>
            <a:normAutofit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27.12.2023.</a:t>
            </a:r>
            <a:b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Наступ оркестра на Новогодишњем концерту који је одржан у Центру за стручно усавршавање. 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2971800" y="1752600"/>
            <a:ext cx="5486400" cy="32385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8200"/>
            <a:ext cx="8305800" cy="685800"/>
          </a:xfrm>
        </p:spPr>
        <p:txBody>
          <a:bodyPr>
            <a:normAutofit fontScale="90000"/>
          </a:bodyPr>
          <a:lstStyle/>
          <a:p>
            <a:r>
              <a:rPr lang="en-US" sz="2200" b="1" i="1" u="sng" dirty="0" smtClean="0">
                <a:latin typeface="Times New Roman" pitchFamily="18" charset="0"/>
                <a:cs typeface="Times New Roman" pitchFamily="18" charset="0"/>
              </a:rPr>
              <a:t>29</a:t>
            </a:r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.1</a:t>
            </a:r>
            <a:r>
              <a:rPr lang="en-US" sz="2200" b="1" i="1" u="sng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.2024. </a:t>
            </a:r>
            <a:r>
              <a:rPr lang="en-US" sz="2200" b="1" i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Наши ученици у хуманитарној акцији скупљања пакетића за кориснике  дневног боравка ,,Дуга” . Одржан је и мини концерт.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602" name="Picture 2" descr="C:\Users\Korisnik\Desktop\IMG-3152dfc74e62c361df6aca15963394b9-V (1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0400" y="1828800"/>
            <a:ext cx="2844800" cy="21336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5603" name="Picture 3" descr="C:\Users\Korisnik\Desktop\IMG-508fc9118c48ae3d612d0347b024d632-V (1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400" y="4572000"/>
            <a:ext cx="3250298" cy="1830324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5604" name="Picture 4" descr="C:\Users\Korisnik\Desktop\IMG-84a692b4726f07af22ca66340330430e-V (1)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9800" y="4724400"/>
            <a:ext cx="2971800" cy="1673495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5605" name="Picture 5" descr="C:\Users\Korisnik\Desktop\IMG-fdf306c90913b3d824ee2d93b95bde97-V (1).jpg"/>
          <p:cNvPicPr>
            <a:picLocks noChangeAspect="1" noChangeArrowheads="1"/>
          </p:cNvPicPr>
          <p:nvPr/>
        </p:nvPicPr>
        <p:blipFill>
          <a:blip r:embed="rId5" cstate="print"/>
          <a:srcRect t="21212"/>
          <a:stretch>
            <a:fillRect/>
          </a:stretch>
        </p:blipFill>
        <p:spPr bwMode="auto">
          <a:xfrm>
            <a:off x="6629400" y="1676400"/>
            <a:ext cx="1907391" cy="26670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5606" name="Picture 6" descr="C:\Users\Korisnik\Desktop\IMG-7a03b99fc92781ecb2af5aa73b132ed8-V (1).jpg"/>
          <p:cNvPicPr>
            <a:picLocks noChangeAspect="1" noChangeArrowheads="1"/>
          </p:cNvPicPr>
          <p:nvPr/>
        </p:nvPicPr>
        <p:blipFill>
          <a:blip r:embed="rId6" cstate="print"/>
          <a:srcRect t="8602" b="8244"/>
          <a:stretch>
            <a:fillRect/>
          </a:stretch>
        </p:blipFill>
        <p:spPr bwMode="auto">
          <a:xfrm>
            <a:off x="762000" y="1676400"/>
            <a:ext cx="1828800" cy="25146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5607" name="Picture 7" descr="C:\Users\Korisnik\Desktop\IMG-4b04f013f0db3b735c11a379073888ed-V (1).jpg"/>
          <p:cNvPicPr>
            <a:picLocks noChangeAspect="1" noChangeArrowheads="1"/>
          </p:cNvPicPr>
          <p:nvPr/>
        </p:nvPicPr>
        <p:blipFill>
          <a:blip r:embed="rId7" cstate="print"/>
          <a:srcRect t="14286" b="10714"/>
          <a:stretch>
            <a:fillRect/>
          </a:stretch>
        </p:blipFill>
        <p:spPr bwMode="auto">
          <a:xfrm>
            <a:off x="3657600" y="4267200"/>
            <a:ext cx="2133600" cy="21336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667512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25.1.2024.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Учешће наших ученица етно певања на трибини ,,Свети Сава из угла цркве и науке” у свечаној сали Народног музеја у Лесковцу.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7346" name="Picture 2" descr="C:\Users\Korisnik\Desktop\IMG-92f19e2eda4edfd06a834ebdf851db94-V.jpg"/>
          <p:cNvPicPr>
            <a:picLocks noChangeAspect="1" noChangeArrowheads="1"/>
          </p:cNvPicPr>
          <p:nvPr/>
        </p:nvPicPr>
        <p:blipFill>
          <a:blip r:embed="rId2" cstate="print"/>
          <a:srcRect t="5556" r="22917"/>
          <a:stretch>
            <a:fillRect/>
          </a:stretch>
        </p:blipFill>
        <p:spPr bwMode="auto">
          <a:xfrm>
            <a:off x="533400" y="2438400"/>
            <a:ext cx="4146176" cy="38100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57347" name="Picture 3" descr="C:\Users\Korisnik\Desktop\IMG-b70c6f3b1673ec4253657fb17c26bc0c-V.jpg"/>
          <p:cNvPicPr>
            <a:picLocks noChangeAspect="1" noChangeArrowheads="1"/>
          </p:cNvPicPr>
          <p:nvPr/>
        </p:nvPicPr>
        <p:blipFill>
          <a:blip r:embed="rId3" cstate="print"/>
          <a:srcRect t="14907" r="6142" b="25466"/>
          <a:stretch>
            <a:fillRect/>
          </a:stretch>
        </p:blipFill>
        <p:spPr bwMode="auto">
          <a:xfrm>
            <a:off x="5334000" y="1752600"/>
            <a:ext cx="3200400" cy="4518212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0"/>
            <a:ext cx="8305800" cy="1429512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25.1.2024.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У оквиру Светосавских свечаности организован је концерт ученика у свечаној сали града Лесковца. Наступао је Трио фантастико: Анђела Тасић – виолина, Леонардо Асановић, виолина и Миа Стефановић, виолончело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Класе: Оливера Тодоровић, Маријана Прокић.</a:t>
            </a:r>
            <a:r>
              <a:rPr lang="sr-Cyrl-CS" sz="1800" dirty="0" smtClean="0"/>
              <a:t/>
            </a:r>
            <a:br>
              <a:rPr lang="sr-Cyrl-CS" sz="1800" dirty="0" smtClean="0"/>
            </a:b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 l="9333" t="8161" r="14667" b="10226"/>
          <a:stretch>
            <a:fillRect/>
          </a:stretch>
        </p:blipFill>
        <p:spPr bwMode="auto">
          <a:xfrm>
            <a:off x="2057400" y="2590800"/>
            <a:ext cx="5486400" cy="35814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26.1.2024.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Ученици издвојеног одељења у Медвеђи на наступу поводом школске славе у холу школе ,,Горња Јабланица”. Свечаност су уприличили  химном Светом Сави и  извођењем још неколико композиција уз диригентску пратњу наставнице Наташе Перовић.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9026" name="Picture 2" descr="C:\Users\Korisnik\Desktop\viber_image_2024-06-18_20-03-13-649.jpg"/>
          <p:cNvPicPr>
            <a:picLocks noChangeAspect="1" noChangeArrowheads="1"/>
          </p:cNvPicPr>
          <p:nvPr/>
        </p:nvPicPr>
        <p:blipFill>
          <a:blip r:embed="rId3" cstate="print"/>
          <a:srcRect t="32068" b="37400"/>
          <a:stretch>
            <a:fillRect/>
          </a:stretch>
        </p:blipFill>
        <p:spPr bwMode="auto">
          <a:xfrm>
            <a:off x="3352800" y="2667000"/>
            <a:ext cx="4953000" cy="32766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graphicFrame>
        <p:nvGraphicFramePr>
          <p:cNvPr id="129027" name="Object 3"/>
          <p:cNvGraphicFramePr>
            <a:graphicFrameLocks noChangeAspect="1"/>
          </p:cNvGraphicFramePr>
          <p:nvPr/>
        </p:nvGraphicFramePr>
        <p:xfrm>
          <a:off x="457200" y="4114800"/>
          <a:ext cx="2133600" cy="632601"/>
        </p:xfrm>
        <a:graphic>
          <a:graphicData uri="http://schemas.openxmlformats.org/presentationml/2006/ole">
            <p:oleObj spid="_x0000_s129027" name="Packager Shell Object" showAsIcon="1" r:id="rId4" imgW="8841240" imgH="685800" progId="Package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896112"/>
          </a:xfrm>
        </p:spPr>
        <p:txBody>
          <a:bodyPr>
            <a:noAutofit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27.1.2024.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Наступ у свечаној сали града Лесковца. Повод је прослава школске славе Свети Сава. На сцени је хор са наставницом Петровић Анђелком.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3490" name="Picture 2" descr="C:\Users\Korisnik\Desktop\20240913_123245.jpg"/>
          <p:cNvPicPr>
            <a:picLocks noChangeAspect="1" noChangeArrowheads="1"/>
          </p:cNvPicPr>
          <p:nvPr/>
        </p:nvPicPr>
        <p:blipFill>
          <a:blip r:embed="rId2" cstate="print"/>
          <a:srcRect t="3125" b="6250"/>
          <a:stretch>
            <a:fillRect/>
          </a:stretch>
        </p:blipFill>
        <p:spPr bwMode="auto">
          <a:xfrm>
            <a:off x="1219200" y="1905000"/>
            <a:ext cx="6502400" cy="44196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667512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21. 22.23.2.2024.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Перформанс ,,Лабораторија малих културних програма” у сали у Печењевцу, Вучју и Грделици.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8370" name="Picture 2" descr="C:\Users\Korisnik\Desktop\IMG-f083f48a736abd728200a48ae5635ba6-V.jpg"/>
          <p:cNvPicPr>
            <a:picLocks noChangeAspect="1" noChangeArrowheads="1"/>
          </p:cNvPicPr>
          <p:nvPr/>
        </p:nvPicPr>
        <p:blipFill>
          <a:blip r:embed="rId2" cstate="print"/>
          <a:srcRect l="6122" t="12241" r="2041" b="8192"/>
          <a:stretch>
            <a:fillRect/>
          </a:stretch>
        </p:blipFill>
        <p:spPr bwMode="auto">
          <a:xfrm>
            <a:off x="609600" y="4067387"/>
            <a:ext cx="4038600" cy="2333413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58371" name="Picture 3" descr="C:\Users\Korisnik\Desktop\IMG-c7b717330f867724e07e975ba1ede25f-V.jpg"/>
          <p:cNvPicPr>
            <a:picLocks noChangeAspect="1" noChangeArrowheads="1"/>
          </p:cNvPicPr>
          <p:nvPr/>
        </p:nvPicPr>
        <p:blipFill>
          <a:blip r:embed="rId3" cstate="print"/>
          <a:srcRect l="19047" t="13187" r="23810" b="50000"/>
          <a:stretch>
            <a:fillRect/>
          </a:stretch>
        </p:blipFill>
        <p:spPr bwMode="auto">
          <a:xfrm>
            <a:off x="1295400" y="1524000"/>
            <a:ext cx="2653352" cy="2279162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5" name="Picture 4"/>
          <p:cNvPicPr/>
          <p:nvPr/>
        </p:nvPicPr>
        <p:blipFill>
          <a:blip r:embed="rId4" cstate="print">
            <a:extLst>
              <a:ext uri="{28A0092B-C50C-407E-A947-70E740481C1C}">
                <a14:useLocalDpi xmlns=""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4953000" y="1981200"/>
            <a:ext cx="3733800" cy="367284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305800" cy="609600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24.2.2024. </a:t>
            </a:r>
            <a:r>
              <a:rPr lang="en-US" sz="2200" b="1" i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200" b="1" i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Подршка акцији Милион чучњева – дијабетес револуција, акцији за прикупљање бесплатних сензора за мерење шећера у крви, за децу оболелу  од дијабетеса.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650" name="Picture 2" descr="C:\Users\Korisnik\Desktop\IMG-6232e36265bc386a22e1e02ae4b6f540-V.jpg"/>
          <p:cNvPicPr>
            <a:picLocks noChangeAspect="1" noChangeArrowheads="1"/>
          </p:cNvPicPr>
          <p:nvPr/>
        </p:nvPicPr>
        <p:blipFill>
          <a:blip r:embed="rId3" cstate="print"/>
          <a:srcRect r="6329" b="35960"/>
          <a:stretch>
            <a:fillRect/>
          </a:stretch>
        </p:blipFill>
        <p:spPr bwMode="auto">
          <a:xfrm>
            <a:off x="1231232" y="2590800"/>
            <a:ext cx="7122694" cy="36576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graphicFrame>
        <p:nvGraphicFramePr>
          <p:cNvPr id="27651" name="Object 3"/>
          <p:cNvGraphicFramePr>
            <a:graphicFrameLocks noChangeAspect="1"/>
          </p:cNvGraphicFramePr>
          <p:nvPr/>
        </p:nvGraphicFramePr>
        <p:xfrm>
          <a:off x="3352800" y="1676400"/>
          <a:ext cx="2222500" cy="685800"/>
        </p:xfrm>
        <a:graphic>
          <a:graphicData uri="http://schemas.openxmlformats.org/presentationml/2006/ole">
            <p:oleObj spid="_x0000_s27651" name="Packager Shell Object" showAsIcon="1" r:id="rId4" imgW="2223000" imgH="685800" progId="Package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305800" cy="591312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28.2.2024. </a:t>
            </a:r>
            <a:r>
              <a:rPr lang="en-US" sz="2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Проба  хора у школском дворишту  непосредно пред наступ у оквиру јубилеја Црвеног крста.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6626" name="Picture 2" descr="C:\Users\Korisnik\Desktop\IMG-1e57ef9bce4000cbaecd24c35394aaa5-V.jpg"/>
          <p:cNvPicPr>
            <a:picLocks noChangeAspect="1" noChangeArrowheads="1"/>
          </p:cNvPicPr>
          <p:nvPr/>
        </p:nvPicPr>
        <p:blipFill>
          <a:blip r:embed="rId2" cstate="print"/>
          <a:srcRect l="14773" r="10227" b="22727"/>
          <a:stretch>
            <a:fillRect/>
          </a:stretch>
        </p:blipFill>
        <p:spPr bwMode="auto">
          <a:xfrm>
            <a:off x="2057400" y="2286000"/>
            <a:ext cx="5029200" cy="38862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66800"/>
            <a:ext cx="8305800" cy="896112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8.3.2024.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Интерни час ученика  у класи наставника :Софије Стојиљковић, Наташе Цветковић, Миле Вељковић, Дејана Вељковића , Снежане Миљковић, Марије Пешић и Јелене Тричковић. </a:t>
            </a:r>
            <a:r>
              <a:rPr lang="sr-Cyrl-CS" sz="1800" dirty="0" smtClean="0">
                <a:latin typeface="Times New Roman" pitchFamily="18" charset="0"/>
                <a:cs typeface="Times New Roman" pitchFamily="18" charset="0"/>
              </a:rPr>
              <a:t>Ч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ас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је одржан у сали општине.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61442" name="Object 2"/>
          <p:cNvGraphicFramePr>
            <a:graphicFrameLocks noChangeAspect="1"/>
          </p:cNvGraphicFramePr>
          <p:nvPr/>
        </p:nvGraphicFramePr>
        <p:xfrm>
          <a:off x="5562600" y="2133600"/>
          <a:ext cx="2514600" cy="648819"/>
        </p:xfrm>
        <a:graphic>
          <a:graphicData uri="http://schemas.openxmlformats.org/presentationml/2006/ole">
            <p:oleObj spid="_x0000_s61442" name="Packager Shell Object" showAsIcon="1" r:id="rId3" imgW="4268160" imgH="685800" progId="Package">
              <p:embed/>
            </p:oleObj>
          </a:graphicData>
        </a:graphic>
      </p:graphicFrame>
      <p:graphicFrame>
        <p:nvGraphicFramePr>
          <p:cNvPr id="61443" name="Object 3"/>
          <p:cNvGraphicFramePr>
            <a:graphicFrameLocks noChangeAspect="1"/>
          </p:cNvGraphicFramePr>
          <p:nvPr/>
        </p:nvGraphicFramePr>
        <p:xfrm>
          <a:off x="1219200" y="2057400"/>
          <a:ext cx="2819400" cy="564579"/>
        </p:xfrm>
        <a:graphic>
          <a:graphicData uri="http://schemas.openxmlformats.org/presentationml/2006/ole">
            <p:oleObj spid="_x0000_s61443" name="Packager Shell Object" showAsIcon="1" r:id="rId4" imgW="4534920" imgH="685800" progId="Package">
              <p:embed/>
            </p:oleObj>
          </a:graphicData>
        </a:graphic>
      </p:graphicFrame>
      <p:pic>
        <p:nvPicPr>
          <p:cNvPr id="61444" name="Picture 4" descr="C:\Users\Korisnik\Desktop\IMG-fb4c282d2da805479ba3e01b024befa0-V.jpg"/>
          <p:cNvPicPr>
            <a:picLocks noChangeAspect="1" noChangeArrowheads="1"/>
          </p:cNvPicPr>
          <p:nvPr/>
        </p:nvPicPr>
        <p:blipFill>
          <a:blip r:embed="rId5" cstate="print"/>
          <a:srcRect t="19788" r="12857"/>
          <a:stretch>
            <a:fillRect/>
          </a:stretch>
        </p:blipFill>
        <p:spPr bwMode="auto">
          <a:xfrm>
            <a:off x="5181600" y="3352800"/>
            <a:ext cx="3505200" cy="2425856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1446" name="Picture 6" descr="C:\Users\Korisnik\Desktop\IMG-5f4f70ce04bcd9a0805cdebb62a859d3-V.jpg"/>
          <p:cNvPicPr>
            <a:picLocks noChangeAspect="1" noChangeArrowheads="1"/>
          </p:cNvPicPr>
          <p:nvPr/>
        </p:nvPicPr>
        <p:blipFill>
          <a:blip r:embed="rId6" cstate="print"/>
          <a:srcRect l="5357" t="16667" r="5357" b="11905"/>
          <a:stretch>
            <a:fillRect/>
          </a:stretch>
        </p:blipFill>
        <p:spPr bwMode="auto">
          <a:xfrm>
            <a:off x="304800" y="3124200"/>
            <a:ext cx="4445000" cy="26670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11.3.2024.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Стручни сарадник Ана Стевановић одржала је предавање ученицима трећег разреда СМШ на тему: Репродуктивно здравље и сексуалност младих .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9394" name="Picture 2" descr="C:\Users\Korisnik\Desktop\IMG-6e6a47188345fcbadf6e0011166be58e-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05400" y="2743200"/>
            <a:ext cx="3810000" cy="28575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59395" name="Picture 3" descr="C:\Users\Korisnik\Desktop\IMG-38155f557864b7ef085e263f90fc4ff5-V.jpg"/>
          <p:cNvPicPr>
            <a:picLocks noChangeAspect="1" noChangeArrowheads="1"/>
          </p:cNvPicPr>
          <p:nvPr/>
        </p:nvPicPr>
        <p:blipFill>
          <a:blip r:embed="rId3" cstate="print"/>
          <a:srcRect t="14634"/>
          <a:stretch>
            <a:fillRect/>
          </a:stretch>
        </p:blipFill>
        <p:spPr bwMode="auto">
          <a:xfrm>
            <a:off x="380999" y="2781764"/>
            <a:ext cx="4343401" cy="2780836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219200"/>
            <a:ext cx="2057400" cy="2133600"/>
          </a:xfrm>
        </p:spPr>
        <p:txBody>
          <a:bodyPr>
            <a:normAutofit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14.3.2024.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Промоција  нашег оркестра  и ученика четвртог разреда  СМШ у О.Ш. ,,Светозар Марковић”.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3490" name="Picture 2" descr="C:\Users\Korisnik\Desktop\IMG-6ad1aaa15ea8dc8d7dc6168ff0838311-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6400" y="4191000"/>
            <a:ext cx="3327400" cy="249555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3491" name="Picture 3" descr="C:\Users\Korisnik\Desktop\IMG-79ad3bc7716f4f5794e85ac854b6ea23-V.jpg"/>
          <p:cNvPicPr>
            <a:picLocks noChangeAspect="1" noChangeArrowheads="1"/>
          </p:cNvPicPr>
          <p:nvPr/>
        </p:nvPicPr>
        <p:blipFill>
          <a:blip r:embed="rId3" cstate="print"/>
          <a:srcRect t="18045"/>
          <a:stretch>
            <a:fillRect/>
          </a:stretch>
        </p:blipFill>
        <p:spPr bwMode="auto">
          <a:xfrm>
            <a:off x="457200" y="4191000"/>
            <a:ext cx="4604285" cy="245745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3492" name="Picture 4" descr="C:\Users\Korisnik\Desktop\IMG-94015464d8bfeb30599a5d32ddf1780a-V.jpg"/>
          <p:cNvPicPr>
            <a:picLocks noChangeAspect="1" noChangeArrowheads="1"/>
          </p:cNvPicPr>
          <p:nvPr/>
        </p:nvPicPr>
        <p:blipFill>
          <a:blip r:embed="rId4" cstate="print"/>
          <a:srcRect t="9288"/>
          <a:stretch>
            <a:fillRect/>
          </a:stretch>
        </p:blipFill>
        <p:spPr bwMode="auto">
          <a:xfrm>
            <a:off x="3962400" y="1053651"/>
            <a:ext cx="4794245" cy="2603949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200" b="1" i="1" u="sng" dirty="0" smtClean="0">
                <a:latin typeface="Times New Roman" pitchFamily="18" charset="0"/>
                <a:cs typeface="Times New Roman" pitchFamily="18" charset="0"/>
              </a:rPr>
              <a:t>16.3.2024.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Међународно такмичење соло певача ,,Мита Павловић” – Панчево. Организатор је  Музичка школа ,,Јован Бандур”. Ученица трећег разреда ОМШ  Емилија Станковић освојила је прву награду са максималним бројем бодова. Класа  наставнице Драгане Митић уз клавирску сарадњу  Анђеле Бувац – Панчево.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3490" name="Picture 2" descr="C:\Users\Korisnik\Desktop\20240320_181021.jpg"/>
          <p:cNvPicPr>
            <a:picLocks noChangeAspect="1" noChangeArrowheads="1"/>
          </p:cNvPicPr>
          <p:nvPr/>
        </p:nvPicPr>
        <p:blipFill>
          <a:blip r:embed="rId2" cstate="print"/>
          <a:srcRect l="2739" t="1887" r="1391" b="3774"/>
          <a:stretch>
            <a:fillRect/>
          </a:stretch>
        </p:blipFill>
        <p:spPr bwMode="auto">
          <a:xfrm>
            <a:off x="3276600" y="2438400"/>
            <a:ext cx="2667000" cy="38100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3491" name="Picture 3" descr="C:\Users\Korisnik\Desktop\20240316_170316.jpg"/>
          <p:cNvPicPr>
            <a:picLocks noChangeAspect="1" noChangeArrowheads="1"/>
          </p:cNvPicPr>
          <p:nvPr/>
        </p:nvPicPr>
        <p:blipFill>
          <a:blip r:embed="rId3" cstate="print"/>
          <a:srcRect l="5106" t="4681" b="10213"/>
          <a:stretch>
            <a:fillRect/>
          </a:stretch>
        </p:blipFill>
        <p:spPr bwMode="auto">
          <a:xfrm rot="5400000">
            <a:off x="-249427" y="2992627"/>
            <a:ext cx="3851653" cy="2590799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3492" name="Picture 4" descr="C:\Users\Korisnik\Desktop\20240316_164632.jpg"/>
          <p:cNvPicPr>
            <a:picLocks noChangeAspect="1" noChangeArrowheads="1"/>
          </p:cNvPicPr>
          <p:nvPr/>
        </p:nvPicPr>
        <p:blipFill>
          <a:blip r:embed="rId4" cstate="print"/>
          <a:srcRect l="14394" t="10014" r="16789" b="24896"/>
          <a:stretch>
            <a:fillRect/>
          </a:stretch>
        </p:blipFill>
        <p:spPr bwMode="auto">
          <a:xfrm>
            <a:off x="6248400" y="2438400"/>
            <a:ext cx="2590800" cy="3785103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305800" cy="819912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24.3.2024.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Хор ученика издвојеног одељења у Медвеђи наступао је  на обележавању 25 година од НАТО агресије на нашу земљу. Диригент хора наставница Наташа Перовић.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8002" name="Picture 2" descr="C:\Users\Korisnik\Desktop\viber_image_2024-06-18_20-10-17-239.jpg"/>
          <p:cNvPicPr>
            <a:picLocks noChangeAspect="1" noChangeArrowheads="1"/>
          </p:cNvPicPr>
          <p:nvPr/>
        </p:nvPicPr>
        <p:blipFill>
          <a:blip r:embed="rId2" cstate="print"/>
          <a:srcRect t="37951" b="31279"/>
          <a:stretch>
            <a:fillRect/>
          </a:stretch>
        </p:blipFill>
        <p:spPr bwMode="auto">
          <a:xfrm>
            <a:off x="1143000" y="1981200"/>
            <a:ext cx="6629400" cy="44196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sr-Cyrl-RS" sz="2000" b="1" u="sng" dirty="0" smtClean="0">
                <a:latin typeface="Times New Roman" pitchFamily="18" charset="0"/>
                <a:cs typeface="Times New Roman" pitchFamily="18" charset="0"/>
              </a:rPr>
              <a:t>26.3.2024.</a:t>
            </a:r>
            <a:br>
              <a:rPr lang="sr-Cyrl-RS" sz="2000" b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Интерни час и припрема за Републичко такмичење ЗМБШС. 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9986" name="Picture 2" descr="C:\Users\Korisnik\Desktop\20240327_182655.jpg"/>
          <p:cNvPicPr>
            <a:picLocks noChangeAspect="1" noChangeArrowheads="1"/>
          </p:cNvPicPr>
          <p:nvPr/>
        </p:nvPicPr>
        <p:blipFill>
          <a:blip r:embed="rId2" cstate="print"/>
          <a:srcRect l="6977" r="34884"/>
          <a:stretch>
            <a:fillRect/>
          </a:stretch>
        </p:blipFill>
        <p:spPr bwMode="auto">
          <a:xfrm rot="5400000">
            <a:off x="578883" y="2026684"/>
            <a:ext cx="1890233" cy="24384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69987" name="Picture 3" descr="C:\Users\Korisnik\Desktop\20240327_183814.jpg"/>
          <p:cNvPicPr>
            <a:picLocks noChangeAspect="1" noChangeArrowheads="1"/>
          </p:cNvPicPr>
          <p:nvPr/>
        </p:nvPicPr>
        <p:blipFill>
          <a:blip r:embed="rId3" cstate="print"/>
          <a:srcRect l="3289" r="36184"/>
          <a:stretch>
            <a:fillRect/>
          </a:stretch>
        </p:blipFill>
        <p:spPr bwMode="auto">
          <a:xfrm rot="5400000">
            <a:off x="3734890" y="2056310"/>
            <a:ext cx="1921042" cy="238042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69988" name="Picture 4" descr="C:\Users\Korisnik\Desktop\20240327_181608.jpg"/>
          <p:cNvPicPr>
            <a:picLocks noChangeAspect="1" noChangeArrowheads="1"/>
          </p:cNvPicPr>
          <p:nvPr/>
        </p:nvPicPr>
        <p:blipFill>
          <a:blip r:embed="rId4" cstate="print"/>
          <a:srcRect l="6897" r="25862"/>
          <a:stretch>
            <a:fillRect/>
          </a:stretch>
        </p:blipFill>
        <p:spPr bwMode="auto">
          <a:xfrm rot="5400000">
            <a:off x="6515100" y="2171702"/>
            <a:ext cx="1981200" cy="220979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69989" name="Picture 5" descr="C:\Users\Korisnik\Desktop\20240327_180847.jpg"/>
          <p:cNvPicPr>
            <a:picLocks noChangeAspect="1" noChangeArrowheads="1"/>
          </p:cNvPicPr>
          <p:nvPr/>
        </p:nvPicPr>
        <p:blipFill>
          <a:blip r:embed="rId5" cstate="print"/>
          <a:srcRect l="3947" r="35526"/>
          <a:stretch>
            <a:fillRect/>
          </a:stretch>
        </p:blipFill>
        <p:spPr bwMode="auto">
          <a:xfrm rot="5400000">
            <a:off x="3733131" y="4267869"/>
            <a:ext cx="1906337" cy="23622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69990" name="Picture 6" descr="C:\Users\Korisnik\Desktop\20240327_181756.jpg"/>
          <p:cNvPicPr>
            <a:picLocks noChangeAspect="1" noChangeArrowheads="1"/>
          </p:cNvPicPr>
          <p:nvPr/>
        </p:nvPicPr>
        <p:blipFill>
          <a:blip r:embed="rId6" cstate="print"/>
          <a:srcRect l="10000" r="33333"/>
          <a:stretch>
            <a:fillRect/>
          </a:stretch>
        </p:blipFill>
        <p:spPr bwMode="auto">
          <a:xfrm rot="5400000">
            <a:off x="679027" y="4197773"/>
            <a:ext cx="1842346" cy="24384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9" name="Picture 8" descr="20240327_183814.jpg"/>
          <p:cNvPicPr>
            <a:picLocks noChangeAspect="1"/>
          </p:cNvPicPr>
          <p:nvPr/>
        </p:nvPicPr>
        <p:blipFill>
          <a:blip r:embed="rId7" cstate="print"/>
          <a:srcRect l="2243" r="37194"/>
          <a:stretch>
            <a:fillRect/>
          </a:stretch>
        </p:blipFill>
        <p:spPr>
          <a:xfrm rot="5400000">
            <a:off x="6551960" y="4268440"/>
            <a:ext cx="1907480" cy="23622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305800" cy="838200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1.4.2024.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Промоција школе  у Народном позоришту.  На најлепши начин представили су нам се ученици хора и оркестра под будним оком наставнице Анђелке Петровић.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7586" name="Picture 2" descr="C:\Users\Korisnik\Desktop\20240913_132452.jpg"/>
          <p:cNvPicPr>
            <a:picLocks noChangeAspect="1" noChangeArrowheads="1"/>
          </p:cNvPicPr>
          <p:nvPr/>
        </p:nvPicPr>
        <p:blipFill>
          <a:blip r:embed="rId2" cstate="print"/>
          <a:srcRect l="14953" b="11942"/>
          <a:stretch>
            <a:fillRect/>
          </a:stretch>
        </p:blipFill>
        <p:spPr bwMode="auto">
          <a:xfrm>
            <a:off x="1371600" y="2057400"/>
            <a:ext cx="6934200" cy="40386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972312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1.4.2024.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У организацији наше школе одржан још један концерт под називом  ,,Свирам, певам, плешем”. Ученике наше школе, балетски студио ,,Арабеск” и школу бубњева ,,Горан Трајковић – Трша” ујединила је наставник и диригент Валентина Петровић.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6978" name="Picture 2" descr="C:\Users\Korisnik\Desktop\koncert-muzicka-sko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19401" y="1984074"/>
            <a:ext cx="3124200" cy="4416725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2.4.2024. 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18. </a:t>
            </a:r>
            <a:r>
              <a:rPr lang="sr-Latn-RS" sz="1600" dirty="0" smtClean="0">
                <a:latin typeface="Times New Roman" pitchFamily="18" charset="0"/>
                <a:cs typeface="Times New Roman" pitchFamily="18" charset="0"/>
              </a:rPr>
              <a:t>Guitar  fest </a:t>
            </a: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,,др Јован Јовичић”у Новом Саду и прва награда ученику Душану Стојановићу – трећи разред. Класа наставника Лазара Вуковића.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5890" name="Picture 2" descr="C:\Users\Korisnik\Desktop\viber_image_2024-06-18_20-04-46-417.jpg"/>
          <p:cNvPicPr>
            <a:picLocks noChangeAspect="1" noChangeArrowheads="1"/>
          </p:cNvPicPr>
          <p:nvPr/>
        </p:nvPicPr>
        <p:blipFill>
          <a:blip r:embed="rId2" cstate="print"/>
          <a:srcRect l="12058" t="29217" r="15594" b="38782"/>
          <a:stretch>
            <a:fillRect/>
          </a:stretch>
        </p:blipFill>
        <p:spPr bwMode="auto">
          <a:xfrm>
            <a:off x="685800" y="2590800"/>
            <a:ext cx="3429000" cy="3286125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5" name="Picture 5" descr="C:\Users\Korisnik\Desktop\viber_image_2024-06-18_20-05-06-520.jpg"/>
          <p:cNvPicPr>
            <a:picLocks noChangeAspect="1" noChangeArrowheads="1"/>
          </p:cNvPicPr>
          <p:nvPr/>
        </p:nvPicPr>
        <p:blipFill>
          <a:blip r:embed="rId3" cstate="print"/>
          <a:srcRect t="31520" b="33959"/>
          <a:stretch>
            <a:fillRect/>
          </a:stretch>
        </p:blipFill>
        <p:spPr bwMode="auto">
          <a:xfrm>
            <a:off x="4724400" y="2971800"/>
            <a:ext cx="3657600" cy="2735766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90600"/>
            <a:ext cx="8305800" cy="685800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4.4.2024.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Наступ хора наше школе у Неготину у сарадњи са музичком школом ,,Стеван Мокрањац” у Неготину.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5538" name="Picture 2" descr="C:\Users\Korisnik\Desktop\20240913_124948.jpg"/>
          <p:cNvPicPr>
            <a:picLocks noChangeAspect="1" noChangeArrowheads="1"/>
          </p:cNvPicPr>
          <p:nvPr/>
        </p:nvPicPr>
        <p:blipFill>
          <a:blip r:embed="rId2" cstate="print"/>
          <a:srcRect t="7843" r="4706" b="20000"/>
          <a:stretch>
            <a:fillRect/>
          </a:stretch>
        </p:blipFill>
        <p:spPr bwMode="auto">
          <a:xfrm>
            <a:off x="838200" y="1981200"/>
            <a:ext cx="7543800" cy="4284134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66800"/>
            <a:ext cx="8305800" cy="533400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4.4.2024.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Посета Мокрањчеве задужбине након наступа хора  у Неготину.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6562" name="Picture 2" descr="C:\Users\Korisnik\Desktop\20240913_131454.jpg"/>
          <p:cNvPicPr>
            <a:picLocks noChangeAspect="1" noChangeArrowheads="1"/>
          </p:cNvPicPr>
          <p:nvPr/>
        </p:nvPicPr>
        <p:blipFill>
          <a:blip r:embed="rId2" cstate="print"/>
          <a:srcRect t="11111" r="8333" b="14286"/>
          <a:stretch>
            <a:fillRect/>
          </a:stretch>
        </p:blipFill>
        <p:spPr bwMode="auto">
          <a:xfrm>
            <a:off x="1143000" y="2079171"/>
            <a:ext cx="6705600" cy="4093029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8305800" cy="1219200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5.4.2024.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На такмичењу гудача у Неготину ученица Анђелина  Јовић (виолина) у другој категорији соло - освојила је прву награду;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ученица Миа Стефановић (виолончело) у петој категорији соло  -освојила је прву награду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Трио фантастико - Анђела Тасић (виолина), Леонрдо Асановић (виолина) и Миа Стефановић (виолончело) у категорији камерне музике -освојио је прву награду.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 b="35558"/>
          <a:stretch>
            <a:fillRect/>
          </a:stretch>
        </p:blipFill>
        <p:spPr bwMode="auto">
          <a:xfrm>
            <a:off x="457200" y="3657600"/>
            <a:ext cx="2194560" cy="22860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 b="35558"/>
          <a:stretch>
            <a:fillRect/>
          </a:stretch>
        </p:blipFill>
        <p:spPr bwMode="auto">
          <a:xfrm>
            <a:off x="3124200" y="3733800"/>
            <a:ext cx="2118360" cy="22098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5" name="Picture 4"/>
          <p:cNvPicPr/>
          <p:nvPr/>
        </p:nvPicPr>
        <p:blipFill>
          <a:blip r:embed="rId3" cstate="print">
            <a:extLst>
              <a:ext uri="{28A0092B-C50C-407E-A947-70E740481C1C}">
                <a14:useLocalDpi xmlns=""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 l="12500" r="18750"/>
          <a:stretch>
            <a:fillRect/>
          </a:stretch>
        </p:blipFill>
        <p:spPr bwMode="auto">
          <a:xfrm>
            <a:off x="5638800" y="3733800"/>
            <a:ext cx="3124200" cy="22098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533400"/>
            <a:ext cx="8305800" cy="1066800"/>
          </a:xfrm>
        </p:spPr>
        <p:txBody>
          <a:bodyPr>
            <a:normAutofit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8.4.2024. </a:t>
            </a:r>
            <a:b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Концерт ученика соло певања из Ниша, Београда и Лесковца у организацији наше школе, одржан је у Свечаној сали града Лесковца.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8611" name="Picture 3" descr="C:\Users\Korisnik\Desktop\436128569_974632544366814_5606252944202082277_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8753" y="1981200"/>
            <a:ext cx="2815447" cy="398295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8612" name="Picture 4" descr="C:\Users\Korisnik\Desktop\436379200_974632587700143_2152566280647453893_n.jpg"/>
          <p:cNvPicPr>
            <a:picLocks noChangeAspect="1" noChangeArrowheads="1"/>
          </p:cNvPicPr>
          <p:nvPr/>
        </p:nvPicPr>
        <p:blipFill>
          <a:blip r:embed="rId3" cstate="print"/>
          <a:srcRect l="9009" t="18632" r="3904" b="31818"/>
          <a:stretch>
            <a:fillRect/>
          </a:stretch>
        </p:blipFill>
        <p:spPr bwMode="auto">
          <a:xfrm>
            <a:off x="5486400" y="2514600"/>
            <a:ext cx="3276600" cy="2485697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8613" name="Picture 5" descr="C:\Users\Korisnik\Desktop\436261728_974632581033477_3811749497415594001_n.jpg"/>
          <p:cNvPicPr>
            <a:picLocks noChangeAspect="1" noChangeArrowheads="1"/>
          </p:cNvPicPr>
          <p:nvPr/>
        </p:nvPicPr>
        <p:blipFill>
          <a:blip r:embed="rId4" cstate="print"/>
          <a:srcRect l="15464" r="13402"/>
          <a:stretch>
            <a:fillRect/>
          </a:stretch>
        </p:blipFill>
        <p:spPr bwMode="auto">
          <a:xfrm>
            <a:off x="3429000" y="4114800"/>
            <a:ext cx="1752600" cy="184785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8614" name="Picture 6" descr="C:\Users\Korisnik\Desktop\436418927_974632597700142_6690029613492298496_n.jpg"/>
          <p:cNvPicPr>
            <a:picLocks noChangeAspect="1" noChangeArrowheads="1"/>
          </p:cNvPicPr>
          <p:nvPr/>
        </p:nvPicPr>
        <p:blipFill>
          <a:blip r:embed="rId5" cstate="print"/>
          <a:srcRect l="26071" t="10031" r="30671" b="19753"/>
          <a:stretch>
            <a:fillRect/>
          </a:stretch>
        </p:blipFill>
        <p:spPr bwMode="auto">
          <a:xfrm>
            <a:off x="3429000" y="2133600"/>
            <a:ext cx="1752600" cy="16002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8200"/>
            <a:ext cx="2971800" cy="2895600"/>
          </a:xfrm>
        </p:spPr>
        <p:txBody>
          <a:bodyPr>
            <a:normAutofit fontScale="90000"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11.4.2024.</a:t>
            </a:r>
            <a:b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u="sng" dirty="0" smtClean="0">
                <a:latin typeface="Times New Roman" pitchFamily="18" charset="0"/>
                <a:cs typeface="Times New Roman" pitchFamily="18" charset="0"/>
              </a:rPr>
              <a:t>Наше ученике и наставнике соло певања угостила је Музичка школа у Нишу. </a:t>
            </a:r>
            <a:br>
              <a:rPr lang="sr-Cyrl-RS" sz="1800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sr-Cyrl-CS" sz="2000" b="1" i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9634" name="Picture 2" descr="C:\Users\Korisnik\Desktop\436206236_974632684366800_1481079745864542008_n.jpg"/>
          <p:cNvPicPr>
            <a:picLocks noChangeAspect="1" noChangeArrowheads="1"/>
          </p:cNvPicPr>
          <p:nvPr/>
        </p:nvPicPr>
        <p:blipFill>
          <a:blip r:embed="rId2" cstate="print"/>
          <a:srcRect r="12623" b="17647"/>
          <a:stretch>
            <a:fillRect/>
          </a:stretch>
        </p:blipFill>
        <p:spPr bwMode="auto">
          <a:xfrm>
            <a:off x="3733800" y="4114800"/>
            <a:ext cx="1714500" cy="22860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9635" name="Picture 3" descr="C:\Users\Korisnik\Desktop\436540370_974632641033471_4608386955570331448_n.jpg"/>
          <p:cNvPicPr>
            <a:picLocks noChangeAspect="1" noChangeArrowheads="1"/>
          </p:cNvPicPr>
          <p:nvPr/>
        </p:nvPicPr>
        <p:blipFill>
          <a:blip r:embed="rId3" cstate="print"/>
          <a:srcRect r="12121"/>
          <a:stretch>
            <a:fillRect/>
          </a:stretch>
        </p:blipFill>
        <p:spPr bwMode="auto">
          <a:xfrm>
            <a:off x="457200" y="3886200"/>
            <a:ext cx="2971800" cy="2536278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9636" name="Picture 4" descr="C:\Users\Korisnik\Desktop\436109690_974632621033473_8432087959860073522_n.jpg"/>
          <p:cNvPicPr>
            <a:picLocks noChangeAspect="1" noChangeArrowheads="1"/>
          </p:cNvPicPr>
          <p:nvPr/>
        </p:nvPicPr>
        <p:blipFill>
          <a:blip r:embed="rId4" cstate="print"/>
          <a:srcRect l="11538" t="13846" r="7692" b="12308"/>
          <a:stretch>
            <a:fillRect/>
          </a:stretch>
        </p:blipFill>
        <p:spPr bwMode="auto">
          <a:xfrm>
            <a:off x="4724400" y="1005840"/>
            <a:ext cx="3581400" cy="2455817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9637" name="Picture 5" descr="C:\Users\Korisnik\Desktop\436270607_974632694366799_6482627608444733642_n.jpg"/>
          <p:cNvPicPr>
            <a:picLocks noChangeAspect="1" noChangeArrowheads="1"/>
          </p:cNvPicPr>
          <p:nvPr/>
        </p:nvPicPr>
        <p:blipFill>
          <a:blip r:embed="rId5" cstate="print"/>
          <a:srcRect t="13793" r="4311"/>
          <a:stretch>
            <a:fillRect/>
          </a:stretch>
        </p:blipFill>
        <p:spPr bwMode="auto">
          <a:xfrm>
            <a:off x="5715000" y="4114800"/>
            <a:ext cx="3044952" cy="20574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11.4.2024. </a:t>
            </a:r>
            <a:r>
              <a:rPr lang="en-US" sz="2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На  Р</a:t>
            </a:r>
            <a:r>
              <a:rPr lang="en-US" sz="1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епубличко</a:t>
            </a:r>
            <a:r>
              <a:rPr lang="sr-Cyrl-R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м</a:t>
            </a:r>
            <a:r>
              <a:rPr lang="en-U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такмичењ</a:t>
            </a:r>
            <a:r>
              <a:rPr lang="sr-Cyrl-R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у</a:t>
            </a:r>
            <a:r>
              <a:rPr lang="en-U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ЗМБ</a:t>
            </a:r>
            <a:r>
              <a:rPr lang="sr-Cyrl-R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Ш</a:t>
            </a:r>
            <a:r>
              <a:rPr lang="en-U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С</a:t>
            </a:r>
            <a:r>
              <a:rPr lang="sr-Cyrl-R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у м</a:t>
            </a:r>
            <a:r>
              <a:rPr lang="en-US" sz="1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узичк</a:t>
            </a:r>
            <a:r>
              <a:rPr lang="sr-Cyrl-R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ој</a:t>
            </a:r>
            <a:r>
              <a:rPr lang="en-U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школ</a:t>
            </a:r>
            <a:r>
              <a:rPr lang="sr-Cyrl-R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и</a:t>
            </a:r>
            <a:r>
              <a:rPr lang="en-U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"</a:t>
            </a:r>
            <a:r>
              <a:rPr lang="en-US" sz="1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Станислав</a:t>
            </a:r>
            <a:r>
              <a:rPr lang="en-U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Бинички</a:t>
            </a:r>
            <a:r>
              <a:rPr lang="en-U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" </a:t>
            </a:r>
            <a:r>
              <a:rPr lang="sr-Cyrl-R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en-US" sz="1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Нови</a:t>
            </a:r>
            <a:r>
              <a:rPr lang="en-U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Београ</a:t>
            </a:r>
            <a:r>
              <a:rPr lang="sr-Cyrl-R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д.</a:t>
            </a:r>
            <a:r>
              <a:rPr lang="sr-Cyrl-C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C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sr-Cyrl-C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Трио фантастико освојио је прву награду</a:t>
            </a:r>
            <a:r>
              <a:rPr lang="en-U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  у </a:t>
            </a:r>
            <a:r>
              <a:rPr lang="en-US" sz="1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категорији</a:t>
            </a:r>
            <a:r>
              <a:rPr lang="en-U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камерна</a:t>
            </a:r>
            <a:r>
              <a:rPr lang="en-U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музика</a:t>
            </a:r>
            <a:r>
              <a:rPr lang="en-U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US" sz="1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Анђела</a:t>
            </a:r>
            <a:r>
              <a:rPr lang="en-U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Тасић</a:t>
            </a:r>
            <a:r>
              <a:rPr lang="en-U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виолина</a:t>
            </a:r>
            <a:r>
              <a:rPr lang="en-U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Леонардо</a:t>
            </a:r>
            <a:r>
              <a:rPr lang="en-U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Асановић</a:t>
            </a:r>
            <a:r>
              <a:rPr lang="en-U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виолина</a:t>
            </a:r>
            <a:r>
              <a:rPr lang="en-U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Миа</a:t>
            </a:r>
            <a:r>
              <a:rPr lang="en-U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Стефановић</a:t>
            </a:r>
            <a:r>
              <a:rPr lang="en-U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виолончело</a:t>
            </a:r>
            <a:r>
              <a:rPr lang="en-U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r>
              <a:rPr lang="sr-Cyrl-R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sr-Cyrl-CS" sz="1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43000" y="2286000"/>
            <a:ext cx="6629400" cy="35052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13.4.2024. </a:t>
            </a:r>
            <a: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На 18. </a:t>
            </a:r>
            <a:r>
              <a:rPr lang="sr-Latn-RS" sz="1600" dirty="0" smtClean="0">
                <a:latin typeface="Times New Roman" pitchFamily="18" charset="0"/>
                <a:cs typeface="Times New Roman" pitchFamily="18" charset="0"/>
              </a:rPr>
              <a:t>,,Naisus guitar festivalu”</a:t>
            </a: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 ученик трећег разреда ОМШ Душан Стојановић освојио је прву награду.  Класа наставника Лазара Вуковића.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9986" name="Picture 2" descr="C:\Users\Korisnik\Desktop\viber_image_2024-06-18_20-08-32-089.jpg"/>
          <p:cNvPicPr>
            <a:picLocks noChangeAspect="1" noChangeArrowheads="1"/>
          </p:cNvPicPr>
          <p:nvPr/>
        </p:nvPicPr>
        <p:blipFill>
          <a:blip r:embed="rId2" cstate="print"/>
          <a:srcRect t="22622" b="33505"/>
          <a:stretch>
            <a:fillRect/>
          </a:stretch>
        </p:blipFill>
        <p:spPr bwMode="auto">
          <a:xfrm>
            <a:off x="457200" y="2286000"/>
            <a:ext cx="4114800" cy="3911469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169987" name="Picture 3" descr="C:\Users\Korisnik\Desktop\viber_image_2024-06-18_20-08-32-231.jpg"/>
          <p:cNvPicPr>
            <a:picLocks noChangeAspect="1" noChangeArrowheads="1"/>
          </p:cNvPicPr>
          <p:nvPr/>
        </p:nvPicPr>
        <p:blipFill>
          <a:blip r:embed="rId3" cstate="print"/>
          <a:srcRect t="35070" r="4545" b="36961"/>
          <a:stretch>
            <a:fillRect/>
          </a:stretch>
        </p:blipFill>
        <p:spPr bwMode="auto">
          <a:xfrm>
            <a:off x="5202518" y="3124200"/>
            <a:ext cx="3560482" cy="2260394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85800"/>
            <a:ext cx="8305800" cy="914400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16.4.2024.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На  међународном фестивалу за младе музичаре  које је одржано у Штипу – Северна Македонија- ученици хармонике Новак Јовановић и Емилија Ристић, освојили су прву награду.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4514" name="Picture 2" descr="C:\Users\Korisnik\Desktop\IMG-03137ce8e973942b05aa2165b73b6952-V.jpg"/>
          <p:cNvPicPr>
            <a:picLocks noChangeAspect="1" noChangeArrowheads="1"/>
          </p:cNvPicPr>
          <p:nvPr/>
        </p:nvPicPr>
        <p:blipFill>
          <a:blip r:embed="rId2" cstate="print"/>
          <a:srcRect l="6557" t="3279" r="8197" b="18033"/>
          <a:stretch>
            <a:fillRect/>
          </a:stretch>
        </p:blipFill>
        <p:spPr bwMode="auto">
          <a:xfrm>
            <a:off x="2667000" y="1928445"/>
            <a:ext cx="3352800" cy="4126523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305800" cy="896112"/>
          </a:xfrm>
        </p:spPr>
        <p:txBody>
          <a:bodyPr>
            <a:normAutofit fontScale="90000"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15-17. </a:t>
            </a:r>
            <a: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  <a:t>4.2024.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На пијанистичком такмичењу ,,Сања Павловић” у Алексинцу, наша ученица Дуња Ристић освојила је прву награду. Класа наставнице Јелене Перић Конић.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3490" name="Picture 2" descr="C:\Users\Korisnik\Desktop\IMG-9187f2a64191f37aa1c112748209906b-V.jpg"/>
          <p:cNvPicPr>
            <a:picLocks noChangeAspect="1" noChangeArrowheads="1"/>
          </p:cNvPicPr>
          <p:nvPr/>
        </p:nvPicPr>
        <p:blipFill>
          <a:blip r:embed="rId2" cstate="print"/>
          <a:srcRect b="11475"/>
          <a:stretch>
            <a:fillRect/>
          </a:stretch>
        </p:blipFill>
        <p:spPr bwMode="auto">
          <a:xfrm>
            <a:off x="2895600" y="2133600"/>
            <a:ext cx="2819400" cy="4437088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305800" cy="667512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17.4.2024.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Интерни час ученика издвојеног одељења у Лебану, одржан у холу Дома културе ,,Радан” у Лебану. 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3490" name="Picture 2" descr="C:\Users\Korisnik\Desktop\IMG-6ef07659e0369aa15a2369871de67719-V.jpg"/>
          <p:cNvPicPr>
            <a:picLocks noChangeAspect="1" noChangeArrowheads="1"/>
          </p:cNvPicPr>
          <p:nvPr/>
        </p:nvPicPr>
        <p:blipFill>
          <a:blip r:embed="rId2" cstate="print"/>
          <a:srcRect l="22581" t="27957" r="19355" b="11828"/>
          <a:stretch>
            <a:fillRect/>
          </a:stretch>
        </p:blipFill>
        <p:spPr bwMode="auto">
          <a:xfrm>
            <a:off x="3733800" y="2362200"/>
            <a:ext cx="2133600" cy="1659467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3491" name="Picture 3" descr="C:\Users\Korisnik\Desktop\IMG-56d357afc67c1d30fa73266bc2ebbbe2-V.jpg"/>
          <p:cNvPicPr>
            <a:picLocks noChangeAspect="1" noChangeArrowheads="1"/>
          </p:cNvPicPr>
          <p:nvPr/>
        </p:nvPicPr>
        <p:blipFill>
          <a:blip r:embed="rId3" cstate="print"/>
          <a:srcRect l="22581" t="20968" r="19355" b="10215"/>
          <a:stretch>
            <a:fillRect/>
          </a:stretch>
        </p:blipFill>
        <p:spPr bwMode="auto">
          <a:xfrm>
            <a:off x="914400" y="2362200"/>
            <a:ext cx="1905000" cy="1693333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3492" name="Picture 4" descr="C:\Users\Korisnik\Desktop\IMG-74157b5602887906164040575b1dee13-V.jpg"/>
          <p:cNvPicPr>
            <a:picLocks noChangeAspect="1" noChangeArrowheads="1"/>
          </p:cNvPicPr>
          <p:nvPr/>
        </p:nvPicPr>
        <p:blipFill>
          <a:blip r:embed="rId4" cstate="print"/>
          <a:srcRect l="16043" t="17112" r="16577" b="10160"/>
          <a:stretch>
            <a:fillRect/>
          </a:stretch>
        </p:blipFill>
        <p:spPr bwMode="auto">
          <a:xfrm>
            <a:off x="6400800" y="2362200"/>
            <a:ext cx="2133600" cy="1727201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3493" name="Picture 5" descr="C:\Users\Korisnik\Desktop\IMG-4a8be5509face5b65ae0d57797c86d2a-V (1).jpg"/>
          <p:cNvPicPr>
            <a:picLocks noChangeAspect="1" noChangeArrowheads="1"/>
          </p:cNvPicPr>
          <p:nvPr/>
        </p:nvPicPr>
        <p:blipFill>
          <a:blip r:embed="rId5" cstate="print"/>
          <a:srcRect l="33913" t="38261" r="19130" b="20000"/>
          <a:stretch>
            <a:fillRect/>
          </a:stretch>
        </p:blipFill>
        <p:spPr bwMode="auto">
          <a:xfrm>
            <a:off x="609600" y="4572000"/>
            <a:ext cx="2667000" cy="17780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3495" name="Picture 7" descr="C:\Users\Korisnik\Desktop\IMG-822cf597cf995c698fc2ffc00feaaae4-V.jpg"/>
          <p:cNvPicPr>
            <a:picLocks noChangeAspect="1" noChangeArrowheads="1"/>
          </p:cNvPicPr>
          <p:nvPr/>
        </p:nvPicPr>
        <p:blipFill>
          <a:blip r:embed="rId6" cstate="print"/>
          <a:srcRect l="24325" t="10811" r="5405" b="13513"/>
          <a:stretch>
            <a:fillRect/>
          </a:stretch>
        </p:blipFill>
        <p:spPr bwMode="auto">
          <a:xfrm>
            <a:off x="6477000" y="4495800"/>
            <a:ext cx="2264229" cy="18288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8" name="Picture 8" descr="C:\Users\Korisnik\Desktop\IMG-bf26c61d5ed53853ca35ee8fe4942828-V.jpg"/>
          <p:cNvPicPr>
            <a:picLocks noChangeAspect="1" noChangeArrowheads="1"/>
          </p:cNvPicPr>
          <p:nvPr/>
        </p:nvPicPr>
        <p:blipFill>
          <a:blip r:embed="rId7" cstate="print"/>
          <a:srcRect l="23333" t="17778" b="2222"/>
          <a:stretch>
            <a:fillRect/>
          </a:stretch>
        </p:blipFill>
        <p:spPr bwMode="auto">
          <a:xfrm>
            <a:off x="3810000" y="4572000"/>
            <a:ext cx="2142067" cy="17526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14" name="Picture 2" descr="C:\Users\Korisnik\Desktop\IMG-399f64ccc7dbe2e6816d233a0bcd25c0-V.jpg"/>
          <p:cNvPicPr>
            <a:picLocks noChangeAspect="1" noChangeArrowheads="1"/>
          </p:cNvPicPr>
          <p:nvPr/>
        </p:nvPicPr>
        <p:blipFill>
          <a:blip r:embed="rId2" cstate="print"/>
          <a:srcRect l="16025" t="20513" r="8974" b="17948"/>
          <a:stretch>
            <a:fillRect/>
          </a:stretch>
        </p:blipFill>
        <p:spPr bwMode="auto">
          <a:xfrm>
            <a:off x="285749" y="1371600"/>
            <a:ext cx="3343275" cy="20574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4515" name="Picture 3" descr="C:\Users\Korisnik\Desktop\IMG-47edcc72d59a52037e744b38f58f16dc-V.jpg"/>
          <p:cNvPicPr>
            <a:picLocks noChangeAspect="1" noChangeArrowheads="1"/>
          </p:cNvPicPr>
          <p:nvPr/>
        </p:nvPicPr>
        <p:blipFill>
          <a:blip r:embed="rId3" cstate="print"/>
          <a:srcRect l="30000" t="26667" r="32000" b="20000"/>
          <a:stretch>
            <a:fillRect/>
          </a:stretch>
        </p:blipFill>
        <p:spPr bwMode="auto">
          <a:xfrm>
            <a:off x="4038600" y="1371600"/>
            <a:ext cx="1981200" cy="2085473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4516" name="Picture 4" descr="C:\Users\Korisnik\Desktop\IMG-3cb6321ee827a62f4d1b2e546eeb7851-V.jpg"/>
          <p:cNvPicPr>
            <a:picLocks noChangeAspect="1" noChangeArrowheads="1"/>
          </p:cNvPicPr>
          <p:nvPr/>
        </p:nvPicPr>
        <p:blipFill>
          <a:blip r:embed="rId4" cstate="print"/>
          <a:srcRect l="44898" t="46258" r="12245" b="2041"/>
          <a:stretch>
            <a:fillRect/>
          </a:stretch>
        </p:blipFill>
        <p:spPr bwMode="auto">
          <a:xfrm>
            <a:off x="6400800" y="1371600"/>
            <a:ext cx="2286000" cy="2068286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4517" name="Picture 5" descr="C:\Users\Korisnik\Desktop\IMG-0892c6eb3e61eba4fa5f975c7594409d-V.jpg"/>
          <p:cNvPicPr>
            <a:picLocks noChangeAspect="1" noChangeArrowheads="1"/>
          </p:cNvPicPr>
          <p:nvPr/>
        </p:nvPicPr>
        <p:blipFill>
          <a:blip r:embed="rId5" cstate="print"/>
          <a:srcRect l="18852" t="32787" r="22131" b="4918"/>
          <a:stretch>
            <a:fillRect/>
          </a:stretch>
        </p:blipFill>
        <p:spPr bwMode="auto">
          <a:xfrm>
            <a:off x="609600" y="4114800"/>
            <a:ext cx="2590800" cy="205105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4518" name="Picture 6" descr="C:\Users\Korisnik\Desktop\IMG-9ebdc606fadba02879218d23ccc63240-V.jpg"/>
          <p:cNvPicPr>
            <a:picLocks noChangeAspect="1" noChangeArrowheads="1"/>
          </p:cNvPicPr>
          <p:nvPr/>
        </p:nvPicPr>
        <p:blipFill>
          <a:blip r:embed="rId6" cstate="print"/>
          <a:srcRect l="16031" t="12213" r="17557" b="11450"/>
          <a:stretch>
            <a:fillRect/>
          </a:stretch>
        </p:blipFill>
        <p:spPr bwMode="auto">
          <a:xfrm>
            <a:off x="3810000" y="4114800"/>
            <a:ext cx="2298192" cy="19812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4519" name="Picture 7" descr="C:\Users\Korisnik\Desktop\IMG-ee6ec3f994feafb3b9083bbf5daad329-V.jpg"/>
          <p:cNvPicPr>
            <a:picLocks noChangeAspect="1" noChangeArrowheads="1"/>
          </p:cNvPicPr>
          <p:nvPr/>
        </p:nvPicPr>
        <p:blipFill>
          <a:blip r:embed="rId7" cstate="print"/>
          <a:srcRect l="32174" t="20870" r="18261" b="13043"/>
          <a:stretch>
            <a:fillRect/>
          </a:stretch>
        </p:blipFill>
        <p:spPr bwMode="auto">
          <a:xfrm>
            <a:off x="6705600" y="4114800"/>
            <a:ext cx="1981200" cy="19812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sr-Cyrl-RS" sz="2200" dirty="0" smtClean="0">
                <a:latin typeface="Times New Roman" pitchFamily="18" charset="0"/>
                <a:cs typeface="Times New Roman" pitchFamily="18" charset="0"/>
              </a:rPr>
              <a:t>19.4.2024.- 21.4.2024.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На такмичењу Вива хармоника у Алексинцу наши ученици су освојили прве награде: ученик Димитрије Живковић у класи наставника Бобана Ђорђевића , Емилија Ристић, Тадија Ристић и Новак Јовановић у класи наставнице Нађе Трајковић.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5538" name="Picture 2" descr="C:\Users\Korisnik\Desktop\IMG-fc998d54f0ba12f8200254c9cc270dd2-V.jpg"/>
          <p:cNvPicPr>
            <a:picLocks noChangeAspect="1" noChangeArrowheads="1"/>
          </p:cNvPicPr>
          <p:nvPr/>
        </p:nvPicPr>
        <p:blipFill>
          <a:blip r:embed="rId2" cstate="print"/>
          <a:srcRect t="10227" b="6250"/>
          <a:stretch>
            <a:fillRect/>
          </a:stretch>
        </p:blipFill>
        <p:spPr bwMode="auto">
          <a:xfrm>
            <a:off x="2667000" y="2098965"/>
            <a:ext cx="3657600" cy="4073236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20.4.2024. – 21.4.2024.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На Републичком такмичењу за клавир-соло прва категорија – ученице Данка Марчић и Меланија Стојиљковић освојиле су другу награду. Класа наставнице Софије Стојиљковић. Такмичење је одржано у Музичкој школи ,,Бинички” у Београду. 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3492" name="Picture 4" descr="C:\Users\Korisnik\Desktop\IMG-57138d2582acc00af8d71fc17d0320ec-V.jpg"/>
          <p:cNvPicPr>
            <a:picLocks noChangeAspect="1" noChangeArrowheads="1"/>
          </p:cNvPicPr>
          <p:nvPr/>
        </p:nvPicPr>
        <p:blipFill>
          <a:blip r:embed="rId2" cstate="print"/>
          <a:srcRect t="15000" b="15000"/>
          <a:stretch>
            <a:fillRect/>
          </a:stretch>
        </p:blipFill>
        <p:spPr bwMode="auto">
          <a:xfrm>
            <a:off x="5099957" y="2590800"/>
            <a:ext cx="3510643" cy="32766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3493" name="Picture 5" descr="C:\Users\Korisnik\Desktop\IMG-69ce15fee93e3174c80cae694e9c8820-V.jpg"/>
          <p:cNvPicPr>
            <a:picLocks noChangeAspect="1" noChangeArrowheads="1"/>
          </p:cNvPicPr>
          <p:nvPr/>
        </p:nvPicPr>
        <p:blipFill>
          <a:blip r:embed="rId3" cstate="print"/>
          <a:srcRect l="12805" r="12195"/>
          <a:stretch>
            <a:fillRect/>
          </a:stretch>
        </p:blipFill>
        <p:spPr bwMode="auto">
          <a:xfrm>
            <a:off x="914400" y="2590800"/>
            <a:ext cx="3352800" cy="33528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990600"/>
            <a:ext cx="8305800" cy="1676400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20-21.4.2024.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Међународно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такмичење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"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Polyhimnia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"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Скопље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Северна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Македонија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sr-Cyrl-C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C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CS" sz="1800" dirty="0" smtClean="0">
                <a:latin typeface="Times New Roman" pitchFamily="18" charset="0"/>
                <a:cs typeface="Times New Roman" pitchFamily="18" charset="0"/>
              </a:rPr>
              <a:t>Трио фантастико освојио је прву награду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 у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категорији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камерна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музика</a:t>
            </a:r>
            <a:r>
              <a:rPr lang="sr-Cyrl-C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C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Анђела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Тасић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виолина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Леонардо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Асановић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виолина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Миа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Стефановић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виолончело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)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sr-Cyrl-C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C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Ученица Ирина Стојановић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освојила је другу награду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 у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педкатегорији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соло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Ученица Анђелина Јовић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освојила је прву награду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 у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предкатегорији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соло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Ученица Миа Стефановић  освојила је другу награду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 у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другој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категорији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соло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 cstate="print"/>
          <a:srcRect l="16129" t="30172" r="12903"/>
          <a:stretch>
            <a:fillRect/>
          </a:stretch>
        </p:blipFill>
        <p:spPr>
          <a:xfrm>
            <a:off x="381000" y="3200400"/>
            <a:ext cx="2971800" cy="321564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4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=""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 l="17856" t="8772" r="34271" b="21053"/>
          <a:stretch>
            <a:fillRect/>
          </a:stretch>
        </p:blipFill>
        <p:spPr bwMode="auto">
          <a:xfrm>
            <a:off x="6934200" y="2895600"/>
            <a:ext cx="1600200" cy="16002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5" name="Picture 4"/>
          <p:cNvPicPr/>
          <p:nvPr/>
        </p:nvPicPr>
        <p:blipFill>
          <a:blip r:embed="rId4" cstate="print">
            <a:extLst>
              <a:ext uri="{28A0092B-C50C-407E-A947-70E740481C1C}">
                <a14:useLocalDpi xmlns=""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 l="14927" t="38086"/>
          <a:stretch>
            <a:fillRect/>
          </a:stretch>
        </p:blipFill>
        <p:spPr bwMode="auto">
          <a:xfrm>
            <a:off x="6858000" y="4800600"/>
            <a:ext cx="1905000" cy="1686572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" name="Picture 5"/>
          <p:cNvPicPr/>
          <p:nvPr/>
        </p:nvPicPr>
        <p:blipFill>
          <a:blip r:embed="rId5" cstate="print">
            <a:extLst>
              <a:ext uri="{28A0092B-C50C-407E-A947-70E740481C1C}">
                <a14:useLocalDpi xmlns=""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 t="35503" b="8284"/>
          <a:stretch>
            <a:fillRect/>
          </a:stretch>
        </p:blipFill>
        <p:spPr bwMode="auto">
          <a:xfrm>
            <a:off x="3810000" y="3733800"/>
            <a:ext cx="2541270" cy="20574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972312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24-25. 4.2024.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У организацији наше школе одржана  је четврта по реду јединствена смотра клавира Виртус пиано. Смотра је регионалног карактера и окупља велики број такмичара из целе земље. Наши ученици освојили су бројне награде.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4514" name="Picture 2" descr="C:\Users\Korisnik\Desktop\IMG-2cf3900e0c4540fbecabb6d2e66e7993-V.jpg"/>
          <p:cNvPicPr>
            <a:picLocks noChangeAspect="1" noChangeArrowheads="1"/>
          </p:cNvPicPr>
          <p:nvPr/>
        </p:nvPicPr>
        <p:blipFill>
          <a:blip r:embed="rId2" cstate="print"/>
          <a:srcRect l="18367" r="11225" b="6122"/>
          <a:stretch>
            <a:fillRect/>
          </a:stretch>
        </p:blipFill>
        <p:spPr bwMode="auto">
          <a:xfrm>
            <a:off x="685800" y="1828800"/>
            <a:ext cx="1981200" cy="19812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4515" name="Picture 3" descr="C:\Users\Korisnik\Desktop\IMG-dec9c90c51580022f5b19579497ca0a7-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10000" y="4267200"/>
            <a:ext cx="2667000" cy="200025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4516" name="Picture 4" descr="C:\Users\Korisnik\Desktop\IMG-a492e19e624497d90bef2d00f4364073-V.jpg"/>
          <p:cNvPicPr>
            <a:picLocks noChangeAspect="1" noChangeArrowheads="1"/>
          </p:cNvPicPr>
          <p:nvPr/>
        </p:nvPicPr>
        <p:blipFill>
          <a:blip r:embed="rId4" cstate="print"/>
          <a:srcRect l="14286"/>
          <a:stretch>
            <a:fillRect/>
          </a:stretch>
        </p:blipFill>
        <p:spPr bwMode="auto">
          <a:xfrm>
            <a:off x="7467600" y="1752600"/>
            <a:ext cx="1371600" cy="21336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4517" name="Picture 5" descr="C:\Users\Korisnik\Desktop\IMG-db6ec012d9b79a3a22cb1e6cf5e2f37e-V.jpg"/>
          <p:cNvPicPr>
            <a:picLocks noChangeAspect="1" noChangeArrowheads="1"/>
          </p:cNvPicPr>
          <p:nvPr/>
        </p:nvPicPr>
        <p:blipFill>
          <a:blip r:embed="rId5" cstate="print"/>
          <a:srcRect t="22222" b="19444"/>
          <a:stretch>
            <a:fillRect/>
          </a:stretch>
        </p:blipFill>
        <p:spPr bwMode="auto">
          <a:xfrm>
            <a:off x="609600" y="4267200"/>
            <a:ext cx="2590800" cy="2015067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4518" name="Picture 6" descr="C:\Users\Korisnik\Desktop\IMG-31a99e047edbe5607b9266645180c20f-V.jpg"/>
          <p:cNvPicPr>
            <a:picLocks noChangeAspect="1" noChangeArrowheads="1"/>
          </p:cNvPicPr>
          <p:nvPr/>
        </p:nvPicPr>
        <p:blipFill>
          <a:blip r:embed="rId6" cstate="print"/>
          <a:srcRect l="18750" r="12500"/>
          <a:stretch>
            <a:fillRect/>
          </a:stretch>
        </p:blipFill>
        <p:spPr bwMode="auto">
          <a:xfrm>
            <a:off x="3352800" y="1828800"/>
            <a:ext cx="1968500" cy="19812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4519" name="Picture 7" descr="C:\Users\Korisnik\Desktop\IMG-4dbe66a41207a74c1e26db15e7e0f9d1-V.jpg"/>
          <p:cNvPicPr>
            <a:picLocks noChangeAspect="1" noChangeArrowheads="1"/>
          </p:cNvPicPr>
          <p:nvPr/>
        </p:nvPicPr>
        <p:blipFill>
          <a:blip r:embed="rId7" cstate="print"/>
          <a:srcRect b="15625"/>
          <a:stretch>
            <a:fillRect/>
          </a:stretch>
        </p:blipFill>
        <p:spPr bwMode="auto">
          <a:xfrm>
            <a:off x="7264400" y="4191000"/>
            <a:ext cx="1574800" cy="23622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167938" name="Picture 2" descr="C:\Users\Korisnik\Desktop\viber_image_2024-06-18_20-05-36-430.jpg"/>
          <p:cNvPicPr>
            <a:picLocks noChangeAspect="1" noChangeArrowheads="1"/>
          </p:cNvPicPr>
          <p:nvPr/>
        </p:nvPicPr>
        <p:blipFill>
          <a:blip r:embed="rId8" cstate="print"/>
          <a:srcRect t="20419" b="12565"/>
          <a:stretch>
            <a:fillRect/>
          </a:stretch>
        </p:blipFill>
        <p:spPr bwMode="auto">
          <a:xfrm>
            <a:off x="5804846" y="1904999"/>
            <a:ext cx="1281753" cy="1861113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8" name="Picture 2" descr="C:\Users\Korisnik\Desktop\IMG-2bb0b29662cdf5fb0bdc8ccb6a553de2-V.jpg"/>
          <p:cNvPicPr>
            <a:picLocks noChangeAspect="1" noChangeArrowheads="1"/>
          </p:cNvPicPr>
          <p:nvPr/>
        </p:nvPicPr>
        <p:blipFill>
          <a:blip r:embed="rId2" cstate="print"/>
          <a:srcRect l="7407" t="8333" r="7407" b="5556"/>
          <a:stretch>
            <a:fillRect/>
          </a:stretch>
        </p:blipFill>
        <p:spPr bwMode="auto">
          <a:xfrm>
            <a:off x="533400" y="3733800"/>
            <a:ext cx="1752600" cy="23622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5539" name="Picture 3" descr="C:\Users\Korisnik\Desktop\IMG-09a3949adc5a3ab0fdb8afb0cc3ceaac-V.jpg"/>
          <p:cNvPicPr>
            <a:picLocks noChangeAspect="1" noChangeArrowheads="1"/>
          </p:cNvPicPr>
          <p:nvPr/>
        </p:nvPicPr>
        <p:blipFill>
          <a:blip r:embed="rId3" cstate="print"/>
          <a:srcRect l="12121" t="16162" r="9091"/>
          <a:stretch>
            <a:fillRect/>
          </a:stretch>
        </p:blipFill>
        <p:spPr bwMode="auto">
          <a:xfrm>
            <a:off x="6248400" y="1143733"/>
            <a:ext cx="2362200" cy="1885217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5540" name="Picture 4" descr="C:\Users\Korisnik\Desktop\IMG-080c602b9076a13d95854f5cbe3e20dc-V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05600" y="3606800"/>
            <a:ext cx="1905000" cy="25400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5541" name="Picture 5" descr="C:\Users\Korisnik\Desktop\IMG-47375ec5ef958d436de53790ee396a7c-V.jpg"/>
          <p:cNvPicPr>
            <a:picLocks noChangeAspect="1" noChangeArrowheads="1"/>
          </p:cNvPicPr>
          <p:nvPr/>
        </p:nvPicPr>
        <p:blipFill>
          <a:blip r:embed="rId5" cstate="print"/>
          <a:srcRect l="15750" b="-5000"/>
          <a:stretch>
            <a:fillRect/>
          </a:stretch>
        </p:blipFill>
        <p:spPr bwMode="auto">
          <a:xfrm>
            <a:off x="533400" y="1143000"/>
            <a:ext cx="3260877" cy="18288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5542" name="Picture 6" descr="C:\Users\Korisnik\Desktop\IMG-82be5f406c1147274ba11e07811ae85d-V.jpg"/>
          <p:cNvPicPr>
            <a:picLocks noChangeAspect="1" noChangeArrowheads="1"/>
          </p:cNvPicPr>
          <p:nvPr/>
        </p:nvPicPr>
        <p:blipFill>
          <a:blip r:embed="rId6" cstate="print"/>
          <a:srcRect l="19230" t="5769" r="3846"/>
          <a:stretch>
            <a:fillRect/>
          </a:stretch>
        </p:blipFill>
        <p:spPr bwMode="auto">
          <a:xfrm>
            <a:off x="4648200" y="3657600"/>
            <a:ext cx="1524000" cy="24892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168962" name="Picture 2" descr="C:\Users\Korisnik\Desktop\viber_image_2024-06-18_20-05-56-133.jpg"/>
          <p:cNvPicPr>
            <a:picLocks noChangeAspect="1" noChangeArrowheads="1"/>
          </p:cNvPicPr>
          <p:nvPr/>
        </p:nvPicPr>
        <p:blipFill>
          <a:blip r:embed="rId7" cstate="print"/>
          <a:srcRect t="11808" b="11439"/>
          <a:stretch>
            <a:fillRect/>
          </a:stretch>
        </p:blipFill>
        <p:spPr bwMode="auto">
          <a:xfrm>
            <a:off x="2743200" y="3733800"/>
            <a:ext cx="1432864" cy="2382819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168963" name="Picture 3" descr="C:\Users\Korisnik\Desktop\viber_image_2024-06-18_20-05-46-669.jpg"/>
          <p:cNvPicPr>
            <a:picLocks noChangeAspect="1" noChangeArrowheads="1"/>
          </p:cNvPicPr>
          <p:nvPr/>
        </p:nvPicPr>
        <p:blipFill>
          <a:blip r:embed="rId8" cstate="print"/>
          <a:srcRect t="20779" b="20346"/>
          <a:stretch>
            <a:fillRect/>
          </a:stretch>
        </p:blipFill>
        <p:spPr bwMode="auto">
          <a:xfrm>
            <a:off x="4343400" y="1219200"/>
            <a:ext cx="1371600" cy="174963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972312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27.4.2024.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Промоција школе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на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градском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тргу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обележавање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празника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Врбица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ускршње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дружење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за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децу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)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и наступ нашег гудачког оркестра.</a:t>
            </a:r>
            <a:r>
              <a:rPr lang="sr-Cyrl-CS" sz="1800" dirty="0" smtClean="0"/>
              <a:t/>
            </a:r>
            <a:br>
              <a:rPr lang="sr-Cyrl-CS" sz="1800" dirty="0" smtClean="0"/>
            </a:b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62000" y="2133600"/>
            <a:ext cx="5562600" cy="3505199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graphicFrame>
        <p:nvGraphicFramePr>
          <p:cNvPr id="182273" name="Object 1"/>
          <p:cNvGraphicFramePr>
            <a:graphicFrameLocks noChangeAspect="1"/>
          </p:cNvGraphicFramePr>
          <p:nvPr/>
        </p:nvGraphicFramePr>
        <p:xfrm>
          <a:off x="7315200" y="3581400"/>
          <a:ext cx="533400" cy="685800"/>
        </p:xfrm>
        <a:graphic>
          <a:graphicData uri="http://schemas.openxmlformats.org/presentationml/2006/ole">
            <p:oleObj spid="_x0000_s182273" name="Packager Shell Object" showAsIcon="1" r:id="rId4" imgW="533520" imgH="685800" progId="Package">
              <p:embed/>
            </p:oleObj>
          </a:graphicData>
        </a:graphic>
      </p:graphicFrame>
    </p:spTree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305800" cy="533400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27.4.2024.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Промоција школе на градском тргу  - хор наших ученика и наставница Анђелка Петровић.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8610" name="Picture 2" descr="C:\Users\Korisnik\Desktop\20240913_132814.jpg"/>
          <p:cNvPicPr>
            <a:picLocks noChangeAspect="1" noChangeArrowheads="1"/>
          </p:cNvPicPr>
          <p:nvPr/>
        </p:nvPicPr>
        <p:blipFill>
          <a:blip r:embed="rId2" cstate="print"/>
          <a:srcRect t="37359" b="37833"/>
          <a:stretch>
            <a:fillRect/>
          </a:stretch>
        </p:blipFill>
        <p:spPr bwMode="auto">
          <a:xfrm>
            <a:off x="609600" y="1752600"/>
            <a:ext cx="7934706" cy="39624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667512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7.5.2024.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У Сали општине одржано је преслушавање ученика хармонике  за учешће на фестивалу. 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4514" name="Picture 2" descr="C:\Users\Korisnik\Desktop\20240510_121637.jpg"/>
          <p:cNvPicPr>
            <a:picLocks noChangeAspect="1" noChangeArrowheads="1"/>
          </p:cNvPicPr>
          <p:nvPr/>
        </p:nvPicPr>
        <p:blipFill>
          <a:blip r:embed="rId2" cstate="print"/>
          <a:srcRect l="12500"/>
          <a:stretch>
            <a:fillRect/>
          </a:stretch>
        </p:blipFill>
        <p:spPr bwMode="auto">
          <a:xfrm>
            <a:off x="533400" y="2590800"/>
            <a:ext cx="1600200" cy="24384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4515" name="Picture 3" descr="C:\Users\Korisnik\Desktop\20240510_121653.jpg"/>
          <p:cNvPicPr>
            <a:picLocks noChangeAspect="1" noChangeArrowheads="1"/>
          </p:cNvPicPr>
          <p:nvPr/>
        </p:nvPicPr>
        <p:blipFill>
          <a:blip r:embed="rId3" cstate="print"/>
          <a:srcRect l="8333"/>
          <a:stretch>
            <a:fillRect/>
          </a:stretch>
        </p:blipFill>
        <p:spPr bwMode="auto">
          <a:xfrm>
            <a:off x="2819400" y="2590800"/>
            <a:ext cx="1676400" cy="24384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4516" name="Picture 4" descr="C:\Users\Korisnik\Desktop\20240510_121707.jpg"/>
          <p:cNvPicPr>
            <a:picLocks noChangeAspect="1" noChangeArrowheads="1"/>
          </p:cNvPicPr>
          <p:nvPr/>
        </p:nvPicPr>
        <p:blipFill>
          <a:blip r:embed="rId4" cstate="print"/>
          <a:srcRect l="8333"/>
          <a:stretch>
            <a:fillRect/>
          </a:stretch>
        </p:blipFill>
        <p:spPr bwMode="auto">
          <a:xfrm>
            <a:off x="5105400" y="2590800"/>
            <a:ext cx="1676400" cy="24384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4517" name="Picture 5" descr="C:\Users\Korisnik\Desktop\20240510_121721.jpg"/>
          <p:cNvPicPr>
            <a:picLocks noChangeAspect="1" noChangeArrowheads="1"/>
          </p:cNvPicPr>
          <p:nvPr/>
        </p:nvPicPr>
        <p:blipFill>
          <a:blip r:embed="rId5" cstate="print"/>
          <a:srcRect l="16667"/>
          <a:stretch>
            <a:fillRect/>
          </a:stretch>
        </p:blipFill>
        <p:spPr bwMode="auto">
          <a:xfrm>
            <a:off x="7315200" y="2590800"/>
            <a:ext cx="1524000" cy="24384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9" name="Picture 3" descr="C:\Users\Korisnik\Desktop\20240510_121530.jpg"/>
          <p:cNvPicPr>
            <a:picLocks noChangeAspect="1" noChangeArrowheads="1"/>
          </p:cNvPicPr>
          <p:nvPr/>
        </p:nvPicPr>
        <p:blipFill>
          <a:blip r:embed="rId2" cstate="print"/>
          <a:srcRect l="19231" t="8654" r="23077" b="30769"/>
          <a:stretch>
            <a:fillRect/>
          </a:stretch>
        </p:blipFill>
        <p:spPr bwMode="auto">
          <a:xfrm>
            <a:off x="609600" y="990600"/>
            <a:ext cx="1676400" cy="234696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5540" name="Picture 4" descr="C:\Users\Korisnik\Desktop\20240510_12160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9000" y="3886200"/>
            <a:ext cx="1981200" cy="26416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5541" name="Picture 5" descr="C:\Users\Korisnik\Desktop\20240510_121551.jpg"/>
          <p:cNvPicPr>
            <a:picLocks noChangeAspect="1" noChangeArrowheads="1"/>
          </p:cNvPicPr>
          <p:nvPr/>
        </p:nvPicPr>
        <p:blipFill>
          <a:blip r:embed="rId4" cstate="print"/>
          <a:srcRect b="7692"/>
          <a:stretch>
            <a:fillRect/>
          </a:stretch>
        </p:blipFill>
        <p:spPr bwMode="auto">
          <a:xfrm>
            <a:off x="6367462" y="3886200"/>
            <a:ext cx="2166938" cy="26670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5542" name="Picture 6" descr="C:\Users\Korisnik\Desktop\20240510_12162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" y="3886200"/>
            <a:ext cx="2000250" cy="26670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5543" name="Picture 7" descr="C:\Users\Korisnik\Desktop\20240510_121745.jpg"/>
          <p:cNvPicPr>
            <a:picLocks noChangeAspect="1" noChangeArrowheads="1"/>
          </p:cNvPicPr>
          <p:nvPr/>
        </p:nvPicPr>
        <p:blipFill>
          <a:blip r:embed="rId6" cstate="print"/>
          <a:srcRect l="14414" t="8108" r="9910" b="13513"/>
          <a:stretch>
            <a:fillRect/>
          </a:stretch>
        </p:blipFill>
        <p:spPr bwMode="auto">
          <a:xfrm>
            <a:off x="3429000" y="990600"/>
            <a:ext cx="1786758" cy="2467429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5544" name="Picture 8" descr="C:\Users\Korisnik\Desktop\20240510_121755.jpg"/>
          <p:cNvPicPr>
            <a:picLocks noChangeAspect="1" noChangeArrowheads="1"/>
          </p:cNvPicPr>
          <p:nvPr/>
        </p:nvPicPr>
        <p:blipFill>
          <a:blip r:embed="rId7" cstate="print"/>
          <a:srcRect l="13675" t="7692" r="17949" b="20513"/>
          <a:stretch>
            <a:fillRect/>
          </a:stretch>
        </p:blipFill>
        <p:spPr bwMode="auto">
          <a:xfrm>
            <a:off x="6553200" y="1066800"/>
            <a:ext cx="1676400" cy="234696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8200"/>
            <a:ext cx="8305800" cy="914400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9.5.2024.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67. Фестивал музичких и балетских школа у Шапцу , ученик трећег разреда на одсеку гитаре Душан Стојановић освојио је прву награду.. Класа наставника Лазара Вуковића.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0051" name="Picture 3" descr="C:\Users\Korisnik\Desktop\viber_image_2024-06-18_20-09-29-040.jpg"/>
          <p:cNvPicPr>
            <a:picLocks noChangeAspect="1" noChangeArrowheads="1"/>
          </p:cNvPicPr>
          <p:nvPr/>
        </p:nvPicPr>
        <p:blipFill>
          <a:blip r:embed="rId2" cstate="print"/>
          <a:srcRect l="5233" t="41969" r="14865" b="41963"/>
          <a:stretch>
            <a:fillRect/>
          </a:stretch>
        </p:blipFill>
        <p:spPr bwMode="auto">
          <a:xfrm>
            <a:off x="2667000" y="2590800"/>
            <a:ext cx="6166801" cy="2686879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171010" name="Picture 2" descr="C:\Users\Korisnik\Desktop\viber_image_2024-06-18_20-09-05-440.jpg"/>
          <p:cNvPicPr>
            <a:picLocks noChangeAspect="1" noChangeArrowheads="1"/>
          </p:cNvPicPr>
          <p:nvPr/>
        </p:nvPicPr>
        <p:blipFill>
          <a:blip r:embed="rId3" cstate="print"/>
          <a:srcRect l="17511" t="25015" r="17448" b="44966"/>
          <a:stretch>
            <a:fillRect/>
          </a:stretch>
        </p:blipFill>
        <p:spPr bwMode="auto">
          <a:xfrm>
            <a:off x="381000" y="2971800"/>
            <a:ext cx="1981200" cy="19812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2667000" cy="2514600"/>
          </a:xfrm>
        </p:spPr>
        <p:txBody>
          <a:bodyPr>
            <a:normAutofit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11.5.</a:t>
            </a:r>
            <a:r>
              <a:rPr lang="en-US" sz="2200" b="1" i="1" u="sng" dirty="0" smtClean="0">
                <a:latin typeface="Times New Roman" pitchFamily="18" charset="0"/>
                <a:cs typeface="Times New Roman" pitchFamily="18" charset="0"/>
              </a:rPr>
              <a:t> -</a:t>
            </a:r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 12.5.2024.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На </a:t>
            </a:r>
            <a:r>
              <a:rPr lang="sr-Latn-RS" sz="1600" dirty="0" smtClean="0">
                <a:latin typeface="Times New Roman" pitchFamily="18" charset="0"/>
                <a:cs typeface="Times New Roman" pitchFamily="18" charset="0"/>
              </a:rPr>
              <a:t> XXIX</a:t>
            </a: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 интернационалној манифестацији Дани хармонике која је одржана у Смедереву</a:t>
            </a:r>
            <a:r>
              <a:rPr lang="en-US" sz="16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наш ученик Димитрије Живковић је освојио прву награду. Класа наставника Бобана Ђорђевића.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3490" name="Picture 2" descr="C:\Users\Korisnik\Desktop\IMG-233f947889e5cf993f9ba0a0b769ff76-V.jpg"/>
          <p:cNvPicPr>
            <a:picLocks noChangeAspect="1" noChangeArrowheads="1"/>
          </p:cNvPicPr>
          <p:nvPr/>
        </p:nvPicPr>
        <p:blipFill>
          <a:blip r:embed="rId2" cstate="print"/>
          <a:srcRect l="6250" t="9375" r="10416" b="1563"/>
          <a:stretch>
            <a:fillRect/>
          </a:stretch>
        </p:blipFill>
        <p:spPr bwMode="auto">
          <a:xfrm>
            <a:off x="4724400" y="1066800"/>
            <a:ext cx="3657600" cy="521208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8200"/>
            <a:ext cx="2438400" cy="5334000"/>
          </a:xfrm>
        </p:spPr>
        <p:txBody>
          <a:bodyPr>
            <a:normAutofit fontScale="90000"/>
          </a:bodyPr>
          <a:lstStyle/>
          <a:p>
            <a: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  <a:t>16.5.2024.</a:t>
            </a:r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На </a:t>
            </a:r>
            <a:r>
              <a:rPr lang="sr-Latn-RS" sz="1800" dirty="0" smtClean="0">
                <a:latin typeface="Times New Roman" pitchFamily="18" charset="0"/>
                <a:cs typeface="Times New Roman" pitchFamily="18" charset="0"/>
              </a:rPr>
              <a:t>Guitar art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фестивалу у Београду учествовали су наши ученици Душан Стојановић ( освојено четврто место) и ученик Веселин Михајловић (освојено четрнаесто место). Класа наставника Лазара Вуковића.</a:t>
            </a:r>
            <a: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000" b="1" i="1" u="sng" dirty="0" smtClean="0">
                <a:latin typeface="Times New Roman" pitchFamily="18" charset="0"/>
                <a:cs typeface="Times New Roman" pitchFamily="18" charset="0"/>
              </a:rPr>
            </a:br>
            <a:endParaRPr lang="sr-Cyrl-CS" sz="2000" b="1" i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9986" name="Picture 2" descr="C:\Users\Korisnik\Desktop\viber.jpg"/>
          <p:cNvPicPr>
            <a:picLocks noChangeAspect="1" noChangeArrowheads="1"/>
          </p:cNvPicPr>
          <p:nvPr/>
        </p:nvPicPr>
        <p:blipFill>
          <a:blip r:embed="rId2" cstate="print"/>
          <a:srcRect t="34522" b="19950"/>
          <a:stretch>
            <a:fillRect/>
          </a:stretch>
        </p:blipFill>
        <p:spPr bwMode="auto">
          <a:xfrm>
            <a:off x="3733800" y="1066800"/>
            <a:ext cx="4732774" cy="4668644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8200"/>
            <a:ext cx="8305800" cy="1981200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18.5.2024.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Наступ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гудачког оркестра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на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манифестацији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"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Ноћ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музеја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“. </a:t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Дуо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"ЈО"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Анђелина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Јовић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виолончело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Кристина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Јовић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клавир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Трио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"ЛАВ"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Леонардо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Шабановић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виолина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Ања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Здравковић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виолончело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Виктор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Илић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виолончело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Трио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фантастико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Анђела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Тасић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виолина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Леонардо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Асановић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виолина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Миа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Стефановић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виолончел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о.</a:t>
            </a:r>
            <a:r>
              <a:rPr lang="sr-Cyrl-CS" sz="1800" dirty="0" smtClean="0"/>
              <a:t/>
            </a:r>
            <a:br>
              <a:rPr lang="sr-Cyrl-CS" sz="1800" dirty="0" smtClean="0"/>
            </a:b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 cstate="print"/>
          <a:srcRect b="8516"/>
          <a:stretch>
            <a:fillRect/>
          </a:stretch>
        </p:blipFill>
        <p:spPr>
          <a:xfrm>
            <a:off x="762000" y="4572000"/>
            <a:ext cx="2971800" cy="18288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4" name="Picture 3"/>
          <p:cNvPicPr/>
          <p:nvPr/>
        </p:nvPicPr>
        <p:blipFill>
          <a:blip r:embed="rId3" cstate="print"/>
          <a:srcRect l="24324" t="15851" b="4895"/>
          <a:stretch>
            <a:fillRect/>
          </a:stretch>
        </p:blipFill>
        <p:spPr>
          <a:xfrm>
            <a:off x="2286000" y="2743200"/>
            <a:ext cx="2133600" cy="15240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5" name="Picture 4"/>
          <p:cNvPicPr/>
          <p:nvPr/>
        </p:nvPicPr>
        <p:blipFill>
          <a:blip r:embed="rId4" cstate="print"/>
          <a:srcRect b="4000"/>
          <a:stretch>
            <a:fillRect/>
          </a:stretch>
        </p:blipFill>
        <p:spPr>
          <a:xfrm>
            <a:off x="5715000" y="4648200"/>
            <a:ext cx="2819400" cy="18288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" name="Picture 5"/>
          <p:cNvPicPr/>
          <p:nvPr/>
        </p:nvPicPr>
        <p:blipFill>
          <a:blip r:embed="rId5" cstate="print"/>
          <a:srcRect l="19608" t="11875" r="4412" b="7344"/>
          <a:stretch>
            <a:fillRect/>
          </a:stretch>
        </p:blipFill>
        <p:spPr>
          <a:xfrm>
            <a:off x="5334000" y="2743200"/>
            <a:ext cx="2362200" cy="16002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2953512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19.5.2024.</a:t>
            </a:r>
            <a:r>
              <a:rPr lang="en-US" sz="2200" b="1" i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На т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акмичењ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у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"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Власинско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пролеће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“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у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Власотинц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у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sr-Cyrl-C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C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Ирина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Стојановић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-први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разред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соло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прва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награда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;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Анђелина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Јовић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-други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разред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соло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прва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награда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;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Миа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Стефановић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пети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разред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соло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прва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награда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Дуо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"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Јо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"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Анђелина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Јовић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-други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разред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чело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Кристина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Јовић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-први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разред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клавир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класа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М.Прокић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И.Аврамовић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) ЛАУРЕАТ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Трио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"ЛАВ"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Леонардо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Шабановић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-четврти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разред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виолина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;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Виктор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Илић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пети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разред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чело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Ања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Здравковић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први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разред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чело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класа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М.Прокић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Ј.Стаменковић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),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прва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награда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sr-Cyrl-R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Трио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"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Фантастико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",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Анђела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Тасић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виолина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,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Леонардо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Асанови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виолина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Миа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Стефановић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чело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-пети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разред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класа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М.Прокић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О.Тодоровић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прва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награда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sr-Cyrl-CS" sz="1800" dirty="0" smtClean="0"/>
              <a:t/>
            </a:r>
            <a:br>
              <a:rPr lang="sr-Cyrl-CS" sz="1800" dirty="0" smtClean="0"/>
            </a:br>
            <a:r>
              <a:rPr lang="en-US" sz="1800" dirty="0" smtClean="0"/>
              <a:t> </a:t>
            </a:r>
            <a:r>
              <a:rPr lang="sr-Cyrl-CS" sz="1800" dirty="0" smtClean="0"/>
              <a:t/>
            </a:r>
            <a:br>
              <a:rPr lang="sr-Cyrl-CS" sz="1800" dirty="0" smtClean="0"/>
            </a:b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 cstate="print"/>
          <a:srcRect r="18367"/>
          <a:stretch>
            <a:fillRect/>
          </a:stretch>
        </p:blipFill>
        <p:spPr>
          <a:xfrm>
            <a:off x="5486400" y="5029200"/>
            <a:ext cx="3048000" cy="1639084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4" name="Picture 3"/>
          <p:cNvPicPr/>
          <p:nvPr/>
        </p:nvPicPr>
        <p:blipFill>
          <a:blip r:embed="rId3" cstate="print"/>
          <a:srcRect r="11905"/>
          <a:stretch>
            <a:fillRect/>
          </a:stretch>
        </p:blipFill>
        <p:spPr>
          <a:xfrm>
            <a:off x="5486400" y="3352800"/>
            <a:ext cx="2971800" cy="13716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5" name="Picture 4"/>
          <p:cNvPicPr/>
          <p:nvPr/>
        </p:nvPicPr>
        <p:blipFill>
          <a:blip r:embed="rId4" cstate="print"/>
          <a:srcRect r="14583"/>
          <a:stretch>
            <a:fillRect/>
          </a:stretch>
        </p:blipFill>
        <p:spPr>
          <a:xfrm>
            <a:off x="685800" y="3810000"/>
            <a:ext cx="3886200" cy="28194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20.5.2024.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Хор издвојеног одељења у Медвеђи на обележавању Дана Општине Медвеђа. Диригент наставница Наташа Перовић.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6915" name="Picture 3" descr="C:\Users\Korisnik\Desktop\viber_image_2024-06-18_20-11-22-637.jpg"/>
          <p:cNvPicPr>
            <a:picLocks noChangeAspect="1" noChangeArrowheads="1"/>
          </p:cNvPicPr>
          <p:nvPr/>
        </p:nvPicPr>
        <p:blipFill>
          <a:blip r:embed="rId2" cstate="print"/>
          <a:srcRect t="21094" b="35937"/>
          <a:stretch>
            <a:fillRect/>
          </a:stretch>
        </p:blipFill>
        <p:spPr bwMode="auto">
          <a:xfrm>
            <a:off x="1752600" y="2209800"/>
            <a:ext cx="5486400" cy="41910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667512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27.5.2024.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У сали школе одржан је интерни час ученика виолине у класи наставнице Јасмине Стаменковић. Клавирска пратња Тања Петровић.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6562" name="Picture 2" descr="C:\Users\Korisnik\Desktop\IMG-965c3c40c4ae9c6b75c04c4b8f449293-V (3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1524000"/>
            <a:ext cx="6172200" cy="462915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972312"/>
          </a:xfrm>
        </p:spPr>
        <p:txBody>
          <a:bodyPr>
            <a:normAutofit fontScale="90000"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31.5.2024.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Такмичење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из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камерне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музике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УЉУС 2024</a:t>
            </a:r>
            <a:r>
              <a:rPr lang="sr-Cyrl-C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C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Дуо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"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Адесо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"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Сара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Стошић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виолончело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 и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Ана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Стојиљковић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клавир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освојиле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су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другу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награду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sr-Cyrl-C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76400" y="2057400"/>
            <a:ext cx="6172200" cy="3571381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85800"/>
            <a:ext cx="8305800" cy="1524000"/>
          </a:xfrm>
        </p:spPr>
        <p:txBody>
          <a:bodyPr>
            <a:normAutofit/>
          </a:bodyPr>
          <a:lstStyle/>
          <a:p>
            <a:r>
              <a:rPr lang="sr-Cyrl-RS" sz="2200" b="1" i="1" u="sng" dirty="0" smtClean="0">
                <a:latin typeface="Times New Roman" pitchFamily="18" charset="0"/>
                <a:cs typeface="Times New Roman" pitchFamily="18" charset="0"/>
              </a:rPr>
              <a:t>4.6.2024.</a:t>
            </a:r>
            <a:r>
              <a:rPr lang="en-US" sz="2200" b="1" i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Матурски испит одржан у </a:t>
            </a:r>
            <a:r>
              <a:rPr lang="en-US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с</a:t>
            </a:r>
            <a:r>
              <a:rPr lang="en-US" sz="1600" dirty="0" err="1" smtClean="0">
                <a:latin typeface="Times New Roman" pitchFamily="18" charset="0"/>
                <a:cs typeface="Times New Roman" pitchFamily="18" charset="0"/>
              </a:rPr>
              <a:t>ал</a:t>
            </a: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и школе.</a:t>
            </a:r>
            <a:r>
              <a:rPr lang="en-US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en-US" sz="1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1600" dirty="0" err="1" smtClean="0">
                <a:latin typeface="Times New Roman" pitchFamily="18" charset="0"/>
                <a:cs typeface="Times New Roman" pitchFamily="18" charset="0"/>
              </a:rPr>
              <a:t>Сара</a:t>
            </a:r>
            <a:r>
              <a:rPr lang="en-US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 smtClean="0">
                <a:latin typeface="Times New Roman" pitchFamily="18" charset="0"/>
                <a:cs typeface="Times New Roman" pitchFamily="18" charset="0"/>
              </a:rPr>
              <a:t>Стошић</a:t>
            </a:r>
            <a:r>
              <a:rPr lang="en-US" sz="16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600" dirty="0" err="1" smtClean="0">
                <a:latin typeface="Times New Roman" pitchFamily="18" charset="0"/>
                <a:cs typeface="Times New Roman" pitchFamily="18" charset="0"/>
              </a:rPr>
              <a:t>виолончело</a:t>
            </a:r>
            <a:r>
              <a:rPr lang="en-US" sz="1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1600" dirty="0" err="1" smtClean="0">
                <a:latin typeface="Times New Roman" pitchFamily="18" charset="0"/>
                <a:cs typeface="Times New Roman" pitchFamily="18" charset="0"/>
              </a:rPr>
              <a:t>корепетитор</a:t>
            </a:r>
            <a:r>
              <a:rPr lang="en-US" sz="16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en-US" sz="1600" dirty="0" err="1" smtClean="0">
                <a:latin typeface="Times New Roman" pitchFamily="18" charset="0"/>
                <a:cs typeface="Times New Roman" pitchFamily="18" charset="0"/>
              </a:rPr>
              <a:t>Снежана</a:t>
            </a:r>
            <a:r>
              <a:rPr lang="en-US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 smtClean="0">
                <a:latin typeface="Times New Roman" pitchFamily="18" charset="0"/>
                <a:cs typeface="Times New Roman" pitchFamily="18" charset="0"/>
              </a:rPr>
              <a:t>Миљковић</a:t>
            </a:r>
            <a:r>
              <a:rPr lang="en-US" sz="1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1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1600" dirty="0" err="1" smtClean="0">
                <a:latin typeface="Times New Roman" pitchFamily="18" charset="0"/>
                <a:cs typeface="Times New Roman" pitchFamily="18" charset="0"/>
              </a:rPr>
              <a:t>класа</a:t>
            </a:r>
            <a:r>
              <a:rPr lang="en-US" sz="16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en-US" sz="1600" dirty="0" err="1" smtClean="0">
                <a:latin typeface="Times New Roman" pitchFamily="18" charset="0"/>
                <a:cs typeface="Times New Roman" pitchFamily="18" charset="0"/>
              </a:rPr>
              <a:t>Маријана</a:t>
            </a:r>
            <a:r>
              <a:rPr lang="en-US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 smtClean="0">
                <a:latin typeface="Times New Roman" pitchFamily="18" charset="0"/>
                <a:cs typeface="Times New Roman" pitchFamily="18" charset="0"/>
              </a:rPr>
              <a:t>Прокић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 cstate="print"/>
          <a:srcRect r="5714" b="11429"/>
          <a:stretch>
            <a:fillRect/>
          </a:stretch>
        </p:blipFill>
        <p:spPr>
          <a:xfrm>
            <a:off x="533400" y="2895600"/>
            <a:ext cx="4038600" cy="29718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4" name="Picture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334000" y="2514600"/>
            <a:ext cx="2842260" cy="378968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sr-Cyrl-RS" sz="2000" b="1" i="1" u="sng" dirty="0" smtClean="0">
                <a:latin typeface="Times New Roman" pitchFamily="18" charset="0"/>
                <a:cs typeface="Times New Roman" pitchFamily="18" charset="0"/>
              </a:rPr>
              <a:t>6.6.2024. </a:t>
            </a: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sr-Cyrl-RS" sz="1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У свечаној сали града Лековца организован је концерт награђених ученика на републичким такмичењима и фестивалу ЗМБШС. Директорка школе Биљана Миљковић уручила је дипломе са ових такмичења.</a:t>
            </a:r>
            <a:endParaRPr lang="sr-Cyrl-C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7986" name="Picture 2" descr="C:\Users\Korisnik\Downloads\20241014_230327.jpg"/>
          <p:cNvPicPr>
            <a:picLocks noChangeAspect="1" noChangeArrowheads="1"/>
          </p:cNvPicPr>
          <p:nvPr/>
        </p:nvPicPr>
        <p:blipFill>
          <a:blip r:embed="rId2" cstate="print"/>
          <a:srcRect l="16038" t="14662" r="27358" b="14122"/>
          <a:stretch>
            <a:fillRect/>
          </a:stretch>
        </p:blipFill>
        <p:spPr bwMode="auto">
          <a:xfrm>
            <a:off x="838201" y="2037081"/>
            <a:ext cx="7727576" cy="4378959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4823</TotalTime>
  <Words>234</Words>
  <Application>Microsoft Office PowerPoint</Application>
  <PresentationFormat>On-screen Show (4:3)</PresentationFormat>
  <Paragraphs>101</Paragraphs>
  <Slides>98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98</vt:i4>
      </vt:variant>
    </vt:vector>
  </HeadingPairs>
  <TitlesOfParts>
    <vt:vector size="101" baseType="lpstr">
      <vt:lpstr>Flow</vt:lpstr>
      <vt:lpstr>Packager Shell Object</vt:lpstr>
      <vt:lpstr>Package</vt:lpstr>
      <vt:lpstr>Летопис Музичке школе ,,Станислав Бинички” Лесковац</vt:lpstr>
      <vt:lpstr>1.9.2023. Дочек наших првака.</vt:lpstr>
      <vt:lpstr>26.9.2023.  Учешће на Дану школе ,,Горња Јабланица” у Медвеђи.  </vt:lpstr>
      <vt:lpstr>5.10.2024.  Ученици издвојеног одељења у Медвеђи на серијалу ,,Нова земља” који је емитован на РТС- у.</vt:lpstr>
      <vt:lpstr>   7.10.2023. Наступ гудачког оркестра ОМШ на панелу ,,Мамин свет” у Народном позоришту у Лесковцу.</vt:lpstr>
      <vt:lpstr>10.10.2023.  Данас је нашу школу посетила екипа ТВ Лесковац у жељи да сними емисију о успесима наших ученика и наставника.</vt:lpstr>
      <vt:lpstr>11.10.2023. Наступ хора СМШ на Свечаној академији поводом Дана Лесковца.</vt:lpstr>
      <vt:lpstr>13.10.2023. Уметничка достигнућа показали су ученици хармонике на интерном часу  који је  одржан у сали школе.</vt:lpstr>
      <vt:lpstr>20.10.2023. Интерни час ученика виолине и клавира у класи наставнице Оливере Тодоровић и Софије Стојиљковић. Клавирска сарадња Татјана Петровић.</vt:lpstr>
      <vt:lpstr>24.10.2023.   На манифестацији поводом 111 година кумановске битке учествовале су наше ученице етно одсека. Манифестација је одржана у Камерној сали ЛКЦ –а. Класа наставнице Марине Јанковић.</vt:lpstr>
      <vt:lpstr>27.10.2023. Наступ хора СМШ на обележавању Дана Високе пословне школе у Лесковцу</vt:lpstr>
      <vt:lpstr>28.10.-10.11.2024. Петнаести по реду Ледамус ,традиционално у организацији наше школе. У име организатора догађаја обратила се директорка наше школе Биљана Миљковић.</vt:lpstr>
      <vt:lpstr>28.10.2023.  Дани музике у Лесковцу званично су отворени  наступом  Камерног оркестра ,,Аморозо” .</vt:lpstr>
      <vt:lpstr>29.10.2023.   Љубитељи музике уживали су на концерту скопског дувачког квинтета. </vt:lpstr>
      <vt:lpstr>30.10.2023. У свечаној сали града Лесковца одржан је концерт Анђеле Братић (флаута) и Николе Цветковића (клавир).</vt:lpstr>
      <vt:lpstr>31.10.2023. Наступ  женског вокалног ансамбла СТАРС. Одржан је у холу Лесковачког културног центра у организацији наше школе.</vt:lpstr>
      <vt:lpstr>1.11.2023. У гостима су нам били малишани из вртића ,,Плави чуперак”. Добродошлицу су им пожелели директорка школе Биљана Миљковић и ученици и наставници дувачког одсека.</vt:lpstr>
      <vt:lpstr>2.11.2023. Вокална група  Либеро на   Фестивалу уметничке музике Ледамус.Овог пута су се представили духовним репертоаром у   Цркви  Рођење  Пресвете  Богородице  - Оџаклија.</vt:lpstr>
      <vt:lpstr>2.11.2023. Интерни час ученика клавира у класи наставнице Софије Стојиљковић и Јелене Перић Конић</vt:lpstr>
      <vt:lpstr>17.11.2023. Интерни час ученика виолине,гитаре и клавира у класи наставника Софије Стојиљковић, Оливере Тодоровић, Татјане Петровић, Владимира Савића. Клавирска сарадња Татјана Петровић.</vt:lpstr>
      <vt:lpstr>22.11.2023.   У сали наше школе одржан је још један интерни час. Своја знања и вештине показали су ученици гудачког одсека у класи наставника: Маријане Прокић и Бобана Стојилковића.  </vt:lpstr>
      <vt:lpstr>24.11.2023.  Етно фестивал ,,Извор” у Брестовцу. Наступали су ученици етно одсека  кроз солистичко и групно извођење песама. Ученица првог разреда ОМШ Емилија Ђорђевић освојила је прву награду, ученица Лана Радић трећу награду. У категорији групе певача прво и друго место освојили су ученици етно певања.</vt:lpstr>
      <vt:lpstr>25.11.2023.   Ученици етно певања на Манифестацији ,,У ритму” која је одржана у холу ЛКЦ – а.</vt:lpstr>
      <vt:lpstr>28.11.2023.  Наступ ученица соло певања на књижевној вечери у библиотеци ,,Радоје Домановић”.  Класа наставнице Драгане Митић, клавирска сарадња Далибор Илић .</vt:lpstr>
      <vt:lpstr>29.11.2023.   У сали школе организован је интерни час ученика у класи наставника: Маријане Прокић, Ирене Аврамовић, Бобана Стојилковића и Миљане Здравковић. </vt:lpstr>
      <vt:lpstr>30.11.2023.  Интерни час ученика дувачког одсека у класи наставнице Невене Грујић. У гостима су били ученици клавирског одсека у класи наставнице Софије Стојиљковић.</vt:lpstr>
      <vt:lpstr>1.12.2023.  Ученици етно одсека промовисали су нашу школу кроз солистичко и групно извођење песама, на етно фестивалу у Грделици. Освојене су бројне награде. Лауреат у својој категорији освојила је ученица Нађа Ђорђевић.</vt:lpstr>
      <vt:lpstr>3.12.2023. На Републичком такмичењу у Београду ученица Меланија Стојиљковић је освојила прву награду из теорије музике, а ученици Наталији Стојиљковић је припала друга награда.</vt:lpstr>
      <vt:lpstr>6.12.2023.  Интерни час ученика соло певања: Јефимија Цонић, Јефимија Богдановић, Тамара Стевановић, Емилија Маринковић, Лана Цветковић. Класа наставнице Драгане Митић, уз клавирску пратњу наставника Далибора Илића.</vt:lpstr>
      <vt:lpstr>8.12.2023.  Новогодишњи концерт ученика клавира у класи наставнице Софије Стојиљковић и ученика виолине – класа наставнице Оливере Тодоровић. </vt:lpstr>
      <vt:lpstr>10.12.2023.  На Републичком такмичењу из теоретских предмета у Београду освојили смо једну прву, две друге и једну трећу награду. </vt:lpstr>
      <vt:lpstr>13.12.2023.   Интерни час соло певача у класи наставнице Драгане Митић, уз клавирску сарадњу наставника Далибора Илића. Час је одржан у сали школе.Ученице Јефимија Богдановић, Јефимија Цонић, Милица Новковић, Емилија Стојановић, Тамара Стевановић, Емилија Маринковић и Лана Цветковић су одмериле своје музичке капацитете.</vt:lpstr>
      <vt:lpstr>14.12.2023. Интерни час у Сали школе у класи наставника: Вељковић Дејана, Вељковић Миле, Миљковић Снежане, Пешић Марије и Стојковић Николе. Клавирска сарадња: Пејчић Јована.</vt:lpstr>
      <vt:lpstr>16.12.2023.  Интерни час ученика клавира у класи наставника :Ане Круљ, Емилије Митић и Ирене Аврамовић.</vt:lpstr>
      <vt:lpstr>20.12.2023.  Новогодишњи интерни час ученика из класе наставника: Маријане Прокић, Миљане Здравковић и Јоване Миленковић Пејчић.  </vt:lpstr>
      <vt:lpstr>21.12.2023.  У сали школе одржан је интерни час клавира ТО и УК.</vt:lpstr>
      <vt:lpstr>21.12.2023.  Интерни час ученика у класи наставника Нинославе Стаменковић, Марије Ђорђевић и Дуње Ђедовић.</vt:lpstr>
      <vt:lpstr>21.12.2023.  Интерни час ученика соло певања, флауте и клавира, који је одржан у Сали општине. Класе наставника: Ане Круљ, Драгане Митић и Невене Грујић ,уз клавирску сарадњу Далибора Илића и Ане Круљ.</vt:lpstr>
      <vt:lpstr>22.12.2024.  Новогодишњи  концерт ученика хармонике одржан у Народном музеју.</vt:lpstr>
      <vt:lpstr>23.12.2023. Интерни час ученика виолине одржан у сали школе .   у класи наставнице Јасмине Стаменковић. Клавирска пратња Татјана Петровић. </vt:lpstr>
      <vt:lpstr> 23.12.2023.  Наши  ученици виолине у класи наставнице Милене Николић и Јелене Петровић, показали су своје музичке капацитете на интерном часу . Клавирска пратња  Тања Петровић.</vt:lpstr>
      <vt:lpstr>  23-24.12.2023.  Међународно такмичење младих соло певача ,, Вокална рапсодија” које је одржано у Музичкој школи ,,Стеван Мокрањац” у Београду. Наше ученице су освојиле награде: Тамара Стевановић – прва награда; Лана Цветковић- прва награда; Емилија Маринковић – друга награда. Класа наставнице Драгане Митић, уз клавирску сарадњу наставника Далибора Илића.  </vt:lpstr>
      <vt:lpstr>Slide 43</vt:lpstr>
      <vt:lpstr>24.12.2023.   Наступ хора на Новогодишњем  концерту  одржаном у Центру за стручно усавршавање.</vt:lpstr>
      <vt:lpstr>25.12.2023.  Интерни час ученика у класи наставнице Иване Авакумовић Ранђеловић и Роберте Марковић.</vt:lpstr>
      <vt:lpstr>25.12.2023. Концерт  ученика клавирског одсека одржан је у Сали града Лесковца.</vt:lpstr>
      <vt:lpstr>25.12.2023.  Новогодишњи концерт ученика издвојеног одељења у Лебану. Одржан је у холу Дома културе ,,Радан”.</vt:lpstr>
      <vt:lpstr>26.12.2023. На концерту у Центру за стручно усавршавање наступали су ученици у класи наставнице Софије Стојиљковић.</vt:lpstr>
      <vt:lpstr>26.12.2023.  Новогодишњи концерт ученика издвојеног одељења у Медвеђи. Класа наставника: Загорке Миљковић, Наташе Перовић, Немање Станковића и Лазара Вучковића.  Концерт је одржан у сали Културног центра у Медвеђи.</vt:lpstr>
      <vt:lpstr>27.12.2023.   Ученици етно одсека на Новогодишњем концерту у Центру за стручно усавршавање.</vt:lpstr>
      <vt:lpstr>27.12.2023. Наступ оркестра на Новогодишњем концерту који је одржан у Центру за стручно усавршавање. </vt:lpstr>
      <vt:lpstr>29.12.2024.   Наши ученици у хуманитарној акцији скупљања пакетића за кориснике  дневног боравка ,,Дуга” . Одржан је и мини концерт.</vt:lpstr>
      <vt:lpstr>25.1.2024.  Учешће наших ученица етно певања на трибини ,,Свети Сава из угла цркве и науке” у свечаној сали Народног музеја у Лесковцу.</vt:lpstr>
      <vt:lpstr>25.1.2024.  У оквиру Светосавских свечаности организован је концерт ученика у свечаној сали града Лесковца. Наступао је Трио фантастико: Анђела Тасић – виолина, Леонардо Асановић, виолина и Миа Стефановић, виолончело Класе: Оливера Тодоровић, Маријана Прокић. </vt:lpstr>
      <vt:lpstr>26.1.2024.  Ученици издвојеног одељења у Медвеђи на наступу поводом школске славе у холу школе ,,Горња Јабланица”. Свечаност су уприличили  химном Светом Сави и  извођењем још неколико композиција уз диригентску пратњу наставнице Наташе Перовић.</vt:lpstr>
      <vt:lpstr>27.1.2024. Наступ у свечаној сали града Лесковца. Повод је прослава школске славе Свети Сава. На сцени је хор са наставницом Петровић Анђелком.</vt:lpstr>
      <vt:lpstr>21. 22.23.2.2024. Перформанс ,,Лабораторија малих културних програма” у сали у Печењевцу, Вучју и Грделици.</vt:lpstr>
      <vt:lpstr>24.2.2024.  Подршка акцији Милион чучњева – дијабетес револуција, акцији за прикупљање бесплатних сензора за мерење шећера у крви, за децу оболелу  од дијабетеса.</vt:lpstr>
      <vt:lpstr>28.2.2024.  Проба  хора у школском дворишту  непосредно пред наступ у оквиру јубилеја Црвеног крста.</vt:lpstr>
      <vt:lpstr>8.3.2024.  Интерни час ученика  у класи наставника :Софије Стојиљковић, Наташе Цветковић, Миле Вељковић, Дејана Вељковића , Снежане Миљковић, Марије Пешић и Јелене Тричковић. Час  је одржан у сали општине.</vt:lpstr>
      <vt:lpstr>11.3.2024.  Стручни сарадник Ана Стевановић одржала је предавање ученицима трећег разреда СМШ на тему: Репродуктивно здравље и сексуалност младих .</vt:lpstr>
      <vt:lpstr>14.3.2024.  Промоција  нашег оркестра  и ученика четвртог разреда  СМШ у О.Ш. ,,Светозар Марковић”.</vt:lpstr>
      <vt:lpstr>16.3.2024.  Међународно такмичење соло певача ,,Мита Павловић” – Панчево. Организатор је  Музичка школа ,,Јован Бандур”. Ученица трећег разреда ОМШ  Емилија Станковић освојила је прву награду са максималним бројем бодова. Класа  наставнице Драгане Митић уз клавирску сарадњу  Анђеле Бувац – Панчево.</vt:lpstr>
      <vt:lpstr>24.3.2024.  Хор ученика издвојеног одељења у Медвеђи наступао је  на обележавању 25 година од НАТО агресије на нашу земљу. Диригент хора наставница Наташа Перовић.</vt:lpstr>
      <vt:lpstr>26.3.2024. Интерни час и припрема за Републичко такмичење ЗМБШС. </vt:lpstr>
      <vt:lpstr>1.4.2024.  Промоција школе  у Народном позоришту.  На најлепши начин представили су нам се ученици хора и оркестра под будним оком наставнице Анђелке Петровић.</vt:lpstr>
      <vt:lpstr>1.4.2024. У организацији наше школе одржан још један концерт под називом  ,,Свирам, певам, плешем”. Ученике наше школе, балетски студио ,,Арабеск” и школу бубњева ,,Горан Трајковић – Трша” ујединила је наставник и диригент Валентина Петровић.</vt:lpstr>
      <vt:lpstr>2.4.2024.   18. Guitar  fest ,,др Јован Јовичић”у Новом Саду и прва награда ученику Душану Стојановићу – трећи разред. Класа наставника Лазара Вуковића.</vt:lpstr>
      <vt:lpstr>4.4.2024.  Наступ хора наше школе у Неготину у сарадњи са музичком школом ,,Стеван Мокрањац” у Неготину.</vt:lpstr>
      <vt:lpstr>4.4.2024.  Посета Мокрањчеве задужбине након наступа хора  у Неготину.</vt:lpstr>
      <vt:lpstr>5.4.2024.  На такмичењу гудача у Неготину ученица Анђелина  Јовић (виолина) у другој категорији соло - освојила је прву награду; ученица Миа Стефановић (виолончело) у петој категорији соло  -освојила је прву награду.  Трио фантастико - Анђела Тасић (виолина), Леонрдо Асановић (виолина) и Миа Стефановић (виолончело) у категорији камерне музике -освојио је прву награду.</vt:lpstr>
      <vt:lpstr>8.4.2024.  Концерт ученика соло певања из Ниша, Београда и Лесковца у организацији наше школе, одржан је у Свечаној сали града Лесковца.</vt:lpstr>
      <vt:lpstr>11.4.2024. Наше ученике и наставнике соло певања угостила је Музичка школа у Нишу.        </vt:lpstr>
      <vt:lpstr>11.4.2024.   На  Републичком такмичењу ЗМБШС у музичкој школи "Станислав Бинички" -Нови Београд. Трио фантастико освојио је прву награду-  у категорији камерна музика (Анђела Тасић, виолина, Леонардо Асановић, виолина, Миа Стефановић, виолончело).</vt:lpstr>
      <vt:lpstr>13.4.2024.  На 18. ,,Naisus guitar festivalu” ученик трећег разреда ОМШ Душан Стојановић освојио је прву награду.  Класа наставника Лазара Вуковића.</vt:lpstr>
      <vt:lpstr>16.4.2024.  На  међународном фестивалу за младе музичаре  које је одржано у Штипу – Северна Македонија- ученици хармонике Новак Јовановић и Емилија Ристић, освојили су прву награду.</vt:lpstr>
      <vt:lpstr>15-17. 4.2024.  На пијанистичком такмичењу ,,Сања Павловић” у Алексинцу, наша ученица Дуња Ристић освојила је прву награду. Класа наставнице Јелене Перић Конић.</vt:lpstr>
      <vt:lpstr>17.4.2024.  Интерни час ученика издвојеног одељења у Лебану, одржан у холу Дома културе ,,Радан” у Лебану. </vt:lpstr>
      <vt:lpstr>Slide 79</vt:lpstr>
      <vt:lpstr>19.4.2024.- 21.4.2024.  На такмичењу Вива хармоника у Алексинцу наши ученици су освојили прве награде: ученик Димитрије Живковић у класи наставника Бобана Ђорђевића , Емилија Ристић, Тадија Ристић и Новак Јовановић у класи наставнице Нађе Трајковић.</vt:lpstr>
      <vt:lpstr>20.4.2024. – 21.4.2024.  На Републичком такмичењу за клавир-соло прва категорија – ученице Данка Марчић и Меланија Стојиљковић освојиле су другу награду. Класа наставнице Софије Стојиљковић. Такмичење је одржано у Музичкој школи ,,Бинички” у Београду. </vt:lpstr>
      <vt:lpstr>20-21.4.2024.  Међународно такмичење "Polyhimnia" Скопље, Северна Македонија. Трио фантастико освојио је прву награду, у категорији камерна музика (Анђела Тасић, виолина, Леонардо Асановић, виолина, Миа Стефановић, виолончело). Ученица Ирина Стојановић  освојила је другу награду  у педкатегорији соло. Ученица Анђелина Јовић  освојила је прву награду  у предкатегорији соло. Ученица Миа Стефановић  освојила је другу награду , у другој категорији соло.</vt:lpstr>
      <vt:lpstr>24-25. 4.2024.  У организацији наше школе одржана  је четврта по реду јединствена смотра клавира Виртус пиано. Смотра је регионалног карактера и окупља велики број такмичара из целе земље. Наши ученици освојили су бројне награде.</vt:lpstr>
      <vt:lpstr>Slide 84</vt:lpstr>
      <vt:lpstr>27.4.2024.   Промоција школе на градском тргу (обележавање празника Врбица - ускршње дружење за децу) и наступ нашег гудачког оркестра. </vt:lpstr>
      <vt:lpstr>27.4.2024.  Промоција школе на градском тргу  - хор наших ученика и наставница Анђелка Петровић.</vt:lpstr>
      <vt:lpstr>7.5.2024.  У Сали општине одржано је преслушавање ученика хармонике  за учешће на фестивалу. </vt:lpstr>
      <vt:lpstr>Slide 88</vt:lpstr>
      <vt:lpstr>9.5.2024.  67. Фестивал музичких и балетских школа у Шапцу , ученик трећег разреда на одсеку гитаре Душан Стојановић освојио је прву награду.. Класа наставника Лазара Вуковића.</vt:lpstr>
      <vt:lpstr>11.5. - 12.5.2024.  На  XXIX интернационалној манифестацији Дани хармонике која је одржана у Смедереву,  наш ученик Димитрије Живковић је освојио прву награду. Класа наставника Бобана Ђорђевића.</vt:lpstr>
      <vt:lpstr>16.5.2024. На Guitar art  фестивалу у Београду учествовали су наши ученици Душан Стојановић ( освојено четврто место) и ученик Веселин Михајловић (освојено четрнаесто место). Класа наставника Лазара Вуковића.        </vt:lpstr>
      <vt:lpstr>18.5.2024.  Наступ гудачког оркестра на манифестацији "Ноћ музеја“.  Дуо "ЈО" Анђелина Јовић- виолончело, Кристина Јовић -клавир. Трио "ЛАВ" Леонардо Шабановић- виолина, Ања Здравковић,-виолончело, Виктор Илић,-виолончело. Трио  фантастико Анђела Тасић,-виолина, Леонардо Асановић,-виолина, Миа Стефановић,-виолончело. </vt:lpstr>
      <vt:lpstr>19.5.2024.  На такмичењу "Власинско пролеће“ у  Власотинцу. Ирина Стојановић,-први разред соло, прва награда ; Анђелина Јовић,-други разред соло, прва награда  ;  Миа Стефановић, пети разред соло, прва награда . Дуо "Јо" Анђелина Јовић  -други разред чело,  Кристина Јовић  -први разред клавир (класа: М.Прокић, И.Аврамовић) ЛАУРЕАТ    Трио "ЛАВ" Леонардо Шабановић -четврти разред виолина ; Виктор Илић, пети разред чело,  Ања Здравковић, први разред чело (класа: М.Прокић, Ј.Стаменковић), прва награда    Трио "Фантастико", Анђела Тасић виолина , Леонардо Асановић виолина, Миа Стефановић чело,-пети разред (класа: М.Прокић, О.Тодоровић) прва награда .   </vt:lpstr>
      <vt:lpstr>20.5.2024.  Хор издвојеног одељења у Медвеђи на обележавању Дана Општине Медвеђа. Диригент наставница Наташа Перовић.</vt:lpstr>
      <vt:lpstr>27.5.2024.  У сали школе одржан је интерни час ученика виолине у класи наставнице Јасмине Стаменковић. Клавирска пратња Тања Петровић.</vt:lpstr>
      <vt:lpstr>31.5.2024.  Такмичење из камерне музике УЉУС 2024 Дуо "Адесо" Сара Стошић  - виолончело, и Ана Стојиљковић  - клавир освојиле су другу награду .</vt:lpstr>
      <vt:lpstr>4.6.2024.  Матурски испит одржан у  сали школе.  Сара Стошић, виолончело корепетитор: Снежана Миљковић класа: Маријана Прокић</vt:lpstr>
      <vt:lpstr>6.6.2024.  У свечаној сали града Лековца организован је концерт награђених ученика на републичким такмичењима и фестивалу ЗМБШС. Директорка школе Биљана Миљковић уручила је дипломе са ових такмичења.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Летопис Музичке школе ,,Станислав Бинички” Лесковац</dc:title>
  <dc:creator>Korisnik</dc:creator>
  <cp:lastModifiedBy>Korisnik</cp:lastModifiedBy>
  <cp:revision>410</cp:revision>
  <dcterms:created xsi:type="dcterms:W3CDTF">2006-08-16T00:00:00Z</dcterms:created>
  <dcterms:modified xsi:type="dcterms:W3CDTF">2024-10-15T18:41:50Z</dcterms:modified>
</cp:coreProperties>
</file>